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60" r:id="rId7"/>
    <p:sldMasterId id="2147483672" r:id="rId8"/>
  </p:sldMasterIdLst>
  <p:notesMasterIdLst>
    <p:notesMasterId r:id="rId53"/>
  </p:notesMasterIdLst>
  <p:handoutMasterIdLst>
    <p:handoutMasterId r:id="rId54"/>
  </p:handoutMasterIdLst>
  <p:sldIdLst>
    <p:sldId id="343" r:id="rId9"/>
    <p:sldId id="454" r:id="rId10"/>
    <p:sldId id="485" r:id="rId11"/>
    <p:sldId id="490" r:id="rId12"/>
    <p:sldId id="487" r:id="rId13"/>
    <p:sldId id="498" r:id="rId14"/>
    <p:sldId id="499" r:id="rId15"/>
    <p:sldId id="500" r:id="rId16"/>
    <p:sldId id="486" r:id="rId17"/>
    <p:sldId id="495" r:id="rId18"/>
    <p:sldId id="488" r:id="rId19"/>
    <p:sldId id="492" r:id="rId20"/>
    <p:sldId id="497" r:id="rId21"/>
    <p:sldId id="496" r:id="rId22"/>
    <p:sldId id="494" r:id="rId23"/>
    <p:sldId id="501" r:id="rId24"/>
    <p:sldId id="458" r:id="rId25"/>
    <p:sldId id="493" r:id="rId26"/>
    <p:sldId id="507" r:id="rId27"/>
    <p:sldId id="502" r:id="rId28"/>
    <p:sldId id="506" r:id="rId29"/>
    <p:sldId id="503" r:id="rId30"/>
    <p:sldId id="478" r:id="rId31"/>
    <p:sldId id="464" r:id="rId32"/>
    <p:sldId id="509" r:id="rId33"/>
    <p:sldId id="510" r:id="rId34"/>
    <p:sldId id="477" r:id="rId35"/>
    <p:sldId id="426" r:id="rId36"/>
    <p:sldId id="448" r:id="rId37"/>
    <p:sldId id="449" r:id="rId38"/>
    <p:sldId id="421" r:id="rId39"/>
    <p:sldId id="428" r:id="rId40"/>
    <p:sldId id="446" r:id="rId41"/>
    <p:sldId id="447" r:id="rId42"/>
    <p:sldId id="429" r:id="rId43"/>
    <p:sldId id="450" r:id="rId44"/>
    <p:sldId id="430" r:id="rId45"/>
    <p:sldId id="451" r:id="rId46"/>
    <p:sldId id="423" r:id="rId47"/>
    <p:sldId id="443" r:id="rId48"/>
    <p:sldId id="444" r:id="rId49"/>
    <p:sldId id="445" r:id="rId50"/>
    <p:sldId id="435" r:id="rId51"/>
    <p:sldId id="631" r:id="rId52"/>
  </p:sldIdLst>
  <p:sldSz cx="9144000" cy="6858000" type="screen4x3"/>
  <p:notesSz cx="9710738" cy="688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888CA"/>
    <a:srgbClr val="0033CC"/>
    <a:srgbClr val="FFFFFF"/>
    <a:srgbClr val="084976"/>
    <a:srgbClr val="1B5983"/>
    <a:srgbClr val="216C9F"/>
    <a:srgbClr val="265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5793" autoAdjust="0"/>
  </p:normalViewPr>
  <p:slideViewPr>
    <p:cSldViewPr>
      <p:cViewPr varScale="1">
        <p:scale>
          <a:sx n="92" d="100"/>
          <a:sy n="92" d="100"/>
        </p:scale>
        <p:origin x="2304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09045" cy="3444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499429" y="1"/>
            <a:ext cx="4209045" cy="3444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9CF1F-E6F6-4C12-B0FC-79FF134CDCE5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536238"/>
            <a:ext cx="4209045" cy="344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499429" y="6536238"/>
            <a:ext cx="4209045" cy="344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B6C8D-1F19-460C-8550-FBD0E7A1B1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123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09045" cy="3444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499429" y="1"/>
            <a:ext cx="4209045" cy="3444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15E9A-56C9-4204-9B3E-7B61DEF1A63D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135313" y="515938"/>
            <a:ext cx="3440112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70625" y="3268670"/>
            <a:ext cx="7769496" cy="309698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6536238"/>
            <a:ext cx="4209045" cy="344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499429" y="6536238"/>
            <a:ext cx="4209045" cy="3444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792E-CF52-4F82-BFE7-89CE0FA34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209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9792E-CF52-4F82-BFE7-89CE0FA348B9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28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09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19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86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040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835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040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19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250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5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1193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65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336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6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78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729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0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541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43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01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778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745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94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9934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56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71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7072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7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6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325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09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9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D69588-8C96-436B-811E-816BDDBFE22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2B59FA-94E0-4A19-A130-819CA896967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0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331018"/>
            <a:ext cx="9144000" cy="318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" name="Picture 4" descr="D:\Мои документы\Фирменный_стиль\Arrow2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2" y="332656"/>
            <a:ext cx="366412" cy="32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 userDrawn="1"/>
        </p:nvSpPr>
        <p:spPr>
          <a:xfrm>
            <a:off x="7812360" y="69297"/>
            <a:ext cx="864096" cy="1052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2096" y="69297"/>
            <a:ext cx="744621" cy="766807"/>
          </a:xfrm>
          <a:prstGeom prst="rect">
            <a:avLst/>
          </a:prstGeom>
        </p:spPr>
      </p:pic>
      <p:sp>
        <p:nvSpPr>
          <p:cNvPr id="4" name="Прямоугольник 3"/>
          <p:cNvSpPr/>
          <p:nvPr userDrawn="1"/>
        </p:nvSpPr>
        <p:spPr>
          <a:xfrm>
            <a:off x="8665754" y="297486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C2B59FA-94E0-4A19-A130-819CA8969678}" type="slidenum">
              <a:rPr lang="ru-RU" sz="2000" b="1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/>
              <a:t>‹#›</a:t>
            </a:fld>
            <a:endParaRPr lang="ru-RU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0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/>
              <a:t>19.12.2021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58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C73A3-2951-4290-9956-04E3E2CD859E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19.12.2021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51F35-E241-4BA3-8671-46CAADF85BEE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8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voldemort.com/" TargetMode="External"/><Relationship Id="rId2" Type="http://schemas.openxmlformats.org/officeDocument/2006/relationships/hyperlink" Target="http://wiki.github.com/cliffmoon/dynomite/dynomite-framewor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hyperlink" Target="http://redis.io/" TargetMode="External"/><Relationship Id="rId4" Type="http://schemas.openxmlformats.org/officeDocument/2006/relationships/hyperlink" Target="http://fallabs.com/tokyocabine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org/" TargetMode="External"/><Relationship Id="rId2" Type="http://schemas.openxmlformats.org/officeDocument/2006/relationships/hyperlink" Target="http://couchdb.apache.org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table.org/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hyperlink" Target="http://cassandra.apache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z.com/agraph/allegrograph/" TargetMode="External"/><Relationship Id="rId2" Type="http://schemas.openxmlformats.org/officeDocument/2006/relationships/hyperlink" Target="http://www.neo4j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://www.sones.de/static-en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1"/>
          <p:cNvSpPr txBox="1">
            <a:spLocks/>
          </p:cNvSpPr>
          <p:nvPr/>
        </p:nvSpPr>
        <p:spPr>
          <a:xfrm>
            <a:off x="0" y="3555451"/>
            <a:ext cx="8892480" cy="522782"/>
          </a:xfrm>
          <a:prstGeom prst="rect">
            <a:avLst/>
          </a:prstGeom>
        </p:spPr>
        <p:txBody>
          <a:bodyPr vert="horz" wrap="square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Введение в Большие данные</a:t>
            </a:r>
          </a:p>
        </p:txBody>
      </p:sp>
      <p:sp>
        <p:nvSpPr>
          <p:cNvPr id="13" name="Текст 2"/>
          <p:cNvSpPr txBox="1">
            <a:spLocks/>
          </p:cNvSpPr>
          <p:nvPr/>
        </p:nvSpPr>
        <p:spPr>
          <a:xfrm>
            <a:off x="2627784" y="5805264"/>
            <a:ext cx="4032448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endParaRPr lang="en-US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SVMakrushin@fa.ru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79812" y="1577791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744" y="4699398"/>
            <a:ext cx="864096" cy="8898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39852" y="4647962"/>
            <a:ext cx="2664296" cy="94127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EC01E6-B0A3-45AD-A79D-1E64A07B8142}"/>
              </a:ext>
            </a:extLst>
          </p:cNvPr>
          <p:cNvSpPr/>
          <p:nvPr/>
        </p:nvSpPr>
        <p:spPr>
          <a:xfrm>
            <a:off x="1817224" y="452725"/>
            <a:ext cx="5526144" cy="123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600" dirty="0">
                <a:solidFill>
                  <a:srgbClr val="3888CA"/>
                </a:solidFill>
                <a:latin typeface="Arial Narrow" panose="020B0606020202030204" pitchFamily="34" charset="0"/>
              </a:rPr>
              <a:t>Технологии обработки больших данных</a:t>
            </a:r>
            <a:endParaRPr lang="ru-RU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0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ПЕРЕХОД К РАСПРЕДЕЛЕННЫМ ВЫЧИСЛЕНИЯМ: КЛАСТЕРЫ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08520" y="5171708"/>
            <a:ext cx="93522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Экономика диктует применение </a:t>
            </a:r>
          </a:p>
          <a:p>
            <a:pPr algn="ctr"/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систем с массовым параллелизмом</a:t>
            </a:r>
          </a:p>
        </p:txBody>
      </p:sp>
      <p:pic>
        <p:nvPicPr>
          <p:cNvPr id="13314" name="Picture 2" descr="http://www.phy.duke.edu/%7Ergb/brahma/photos/sh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349086"/>
            <a:ext cx="3281252" cy="29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on-queue.com/images/Sun_Enterprise_250_Ser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68" y="1370418"/>
            <a:ext cx="2736304" cy="292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811028" y="2370092"/>
            <a:ext cx="9412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VS</a:t>
            </a:r>
            <a:endParaRPr lang="ru-RU" sz="5400" b="1" dirty="0"/>
          </a:p>
        </p:txBody>
      </p:sp>
      <p:pic>
        <p:nvPicPr>
          <p:cNvPr id="31746" name="Picture 2" descr="http://1.bp.blogspot.com/-PS_vwfGXAPk/T_tZT8E4u0I/AAAAAAAAAB0/n7q8Xvp-3Is/s760/Mony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93422"/>
            <a:ext cx="1519684" cy="151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://www.stirling.gov.uk/__images/planning,-regulation-_and_-waste/advice-services/pound-coins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46" y="3426470"/>
            <a:ext cx="1884560" cy="125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МАСШТАБИРУЕМОСТЬ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ПРИЛОЖЕНИЙ ДЛЯ БОЛЬШИХ ДАННЫХ</a:t>
            </a:r>
          </a:p>
        </p:txBody>
      </p:sp>
      <p:pic>
        <p:nvPicPr>
          <p:cNvPr id="7170" name="Picture 2" descr="http://abcnetworking.wikispaces.com/file/view/google%20server%20farm.jpg/374040396/800x420/google%20server%20fa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620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233" y="5541039"/>
            <a:ext cx="843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Для Больших данных необходима </a:t>
            </a:r>
          </a:p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настоящая масштабируемость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344188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ПРОБЛЕМА МАСШТАБИРУЕМОСТИ: ЗАКОН АМДАЛА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0577" y="5489937"/>
            <a:ext cx="7462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Массовый параллелизм требует</a:t>
            </a:r>
          </a:p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смены парадигмы программирования</a:t>
            </a:r>
          </a:p>
        </p:txBody>
      </p:sp>
      <p:pic>
        <p:nvPicPr>
          <p:cNvPr id="22530" name="Picture 2" descr="http://www.rtcmagazine.com/files/images/4733/rtc1306_td_vio_fig01_original_larg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01379"/>
            <a:ext cx="76200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S_p = \cfrac{1}{\alpha + \cfrac{1 - \alpha}{p}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601" y="1412776"/>
            <a:ext cx="1638182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31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РЕШЕНИЕ ПРОБЛЕМЫ МАСШТАБИРУЕМОСТИ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836712"/>
            <a:ext cx="857129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обрабатываемых данных (объем, </a:t>
            </a:r>
            <a:r>
              <a:rPr lang="ru-RU" sz="28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неструктурированность</a:t>
            </a: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аппаратных решениях для обработки данных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645024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методах хранения и обработки данных</a:t>
            </a:r>
          </a:p>
        </p:txBody>
      </p:sp>
      <p:sp>
        <p:nvSpPr>
          <p:cNvPr id="7" name="Стрелка вниз 6"/>
          <p:cNvSpPr/>
          <p:nvPr/>
        </p:nvSpPr>
        <p:spPr>
          <a:xfrm>
            <a:off x="2627784" y="2795600"/>
            <a:ext cx="3620157" cy="792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Неизбежно</a:t>
            </a:r>
          </a:p>
        </p:txBody>
      </p:sp>
      <p:pic>
        <p:nvPicPr>
          <p:cNvPr id="34818" name="Picture 2" descr="http://t1.gstatic.com/images?q=tbn:ANd9GcQ8J33A_0fiLviLwohkE6wZ5oxM4c2S4N_Us2LaR5jPVJhd3hc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579" y="4599131"/>
            <a:ext cx="470256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54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HADOOP MAP REDUCE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647764" y="2035324"/>
            <a:ext cx="14478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ru-RU" dirty="0"/>
              <a:t>User</a:t>
            </a:r>
          </a:p>
          <a:p>
            <a:pPr algn="ctr"/>
            <a:r>
              <a:rPr lang="en-US" altLang="ru-RU" dirty="0"/>
              <a:t>Program</a:t>
            </a:r>
          </a:p>
        </p:txBody>
      </p: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2047056" y="2378224"/>
            <a:ext cx="4648200" cy="3962400"/>
            <a:chOff x="1248" y="1200"/>
            <a:chExt cx="2928" cy="2496"/>
          </a:xfrm>
        </p:grpSpPr>
        <p:sp>
          <p:nvSpPr>
            <p:cNvPr id="8" name="Oval 23"/>
            <p:cNvSpPr>
              <a:spLocks noChangeArrowheads="1"/>
            </p:cNvSpPr>
            <p:nvPr/>
          </p:nvSpPr>
          <p:spPr bwMode="auto">
            <a:xfrm>
              <a:off x="3552" y="3168"/>
              <a:ext cx="62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/>
              <a:r>
                <a:rPr lang="en-US" altLang="ru-RU"/>
                <a:t>Worker</a:t>
              </a:r>
            </a:p>
          </p:txBody>
        </p:sp>
        <p:sp>
          <p:nvSpPr>
            <p:cNvPr id="9" name="Oval 24"/>
            <p:cNvSpPr>
              <a:spLocks noChangeArrowheads="1"/>
            </p:cNvSpPr>
            <p:nvPr/>
          </p:nvSpPr>
          <p:spPr bwMode="auto">
            <a:xfrm>
              <a:off x="3552" y="2544"/>
              <a:ext cx="624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/>
              <a:r>
                <a:rPr lang="en-US" altLang="ru-RU"/>
                <a:t>Worker</a:t>
              </a:r>
            </a:p>
          </p:txBody>
        </p:sp>
        <p:grpSp>
          <p:nvGrpSpPr>
            <p:cNvPr id="10" name="Group 67"/>
            <p:cNvGrpSpPr>
              <a:grpSpLocks/>
            </p:cNvGrpSpPr>
            <p:nvPr/>
          </p:nvGrpSpPr>
          <p:grpSpPr bwMode="auto">
            <a:xfrm>
              <a:off x="1248" y="1200"/>
              <a:ext cx="2592" cy="2496"/>
              <a:chOff x="1248" y="1200"/>
              <a:chExt cx="2592" cy="2496"/>
            </a:xfrm>
          </p:grpSpPr>
          <p:sp>
            <p:nvSpPr>
              <p:cNvPr id="11" name="Oval 5"/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624" cy="28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/>
                <a:r>
                  <a:rPr lang="en-US" altLang="ru-RU"/>
                  <a:t>Master</a:t>
                </a:r>
              </a:p>
            </p:txBody>
          </p:sp>
          <p:grpSp>
            <p:nvGrpSpPr>
              <p:cNvPr id="12" name="Group 66"/>
              <p:cNvGrpSpPr>
                <a:grpSpLocks/>
              </p:cNvGrpSpPr>
              <p:nvPr/>
            </p:nvGrpSpPr>
            <p:grpSpPr bwMode="auto">
              <a:xfrm>
                <a:off x="1248" y="1200"/>
                <a:ext cx="2592" cy="2496"/>
                <a:chOff x="1248" y="1200"/>
                <a:chExt cx="2592" cy="2496"/>
              </a:xfrm>
            </p:grpSpPr>
            <p:grpSp>
              <p:nvGrpSpPr>
                <p:cNvPr id="13" name="Group 65"/>
                <p:cNvGrpSpPr>
                  <a:grpSpLocks/>
                </p:cNvGrpSpPr>
                <p:nvPr/>
              </p:nvGrpSpPr>
              <p:grpSpPr bwMode="auto">
                <a:xfrm>
                  <a:off x="1248" y="2352"/>
                  <a:ext cx="624" cy="1344"/>
                  <a:chOff x="1248" y="2352"/>
                  <a:chExt cx="624" cy="1344"/>
                </a:xfrm>
              </p:grpSpPr>
              <p:sp>
                <p:nvSpPr>
                  <p:cNvPr id="21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352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pPr algn="ctr"/>
                    <a:r>
                      <a:rPr lang="en-US" altLang="ru-RU"/>
                      <a:t>Worker</a:t>
                    </a:r>
                  </a:p>
                </p:txBody>
              </p:sp>
              <p:sp>
                <p:nvSpPr>
                  <p:cNvPr id="22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2880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pPr algn="ctr"/>
                    <a:r>
                      <a:rPr lang="en-US" altLang="ru-RU"/>
                      <a:t>Worker</a:t>
                    </a:r>
                  </a:p>
                </p:txBody>
              </p:sp>
              <p:sp>
                <p:nvSpPr>
                  <p:cNvPr id="23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248" y="3408"/>
                    <a:ext cx="624" cy="288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pPr algn="ctr"/>
                    <a:r>
                      <a:rPr lang="en-US" altLang="ru-RU"/>
                      <a:t>Worker</a:t>
                    </a:r>
                  </a:p>
                </p:txBody>
              </p:sp>
            </p:grpSp>
            <p:grpSp>
              <p:nvGrpSpPr>
                <p:cNvPr id="14" name="Group 36"/>
                <p:cNvGrpSpPr>
                  <a:grpSpLocks/>
                </p:cNvGrpSpPr>
                <p:nvPr/>
              </p:nvGrpSpPr>
              <p:grpSpPr bwMode="auto">
                <a:xfrm>
                  <a:off x="1536" y="1200"/>
                  <a:ext cx="2304" cy="1296"/>
                  <a:chOff x="1536" y="1200"/>
                  <a:chExt cx="2304" cy="1296"/>
                </a:xfrm>
              </p:grpSpPr>
              <p:sp>
                <p:nvSpPr>
                  <p:cNvPr id="15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2736" y="1296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6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36" y="1200"/>
                    <a:ext cx="864" cy="115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7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3168" y="1200"/>
                    <a:ext cx="672" cy="12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u-RU"/>
                  </a:p>
                </p:txBody>
              </p:sp>
              <p:sp>
                <p:nvSpPr>
                  <p:cNvPr id="18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8" y="1392"/>
                    <a:ext cx="40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r>
                      <a:rPr lang="en-US" altLang="ru-RU"/>
                      <a:t>fork</a:t>
                    </a:r>
                  </a:p>
                </p:txBody>
              </p:sp>
              <p:sp>
                <p:nvSpPr>
                  <p:cNvPr id="19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84" y="1469"/>
                    <a:ext cx="40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r>
                      <a:rPr lang="en-US" altLang="ru-RU" dirty="0"/>
                      <a:t>fork</a:t>
                    </a:r>
                  </a:p>
                </p:txBody>
              </p:sp>
              <p:sp>
                <p:nvSpPr>
                  <p:cNvPr id="20" name="Text Box 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1344"/>
                    <a:ext cx="40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Verdana" pitchFamily="34" charset="0"/>
                      </a:defRPr>
                    </a:lvl9pPr>
                  </a:lstStyle>
                  <a:p>
                    <a:r>
                      <a:rPr lang="en-US" altLang="ru-RU"/>
                      <a:t>fork</a:t>
                    </a:r>
                  </a:p>
                </p:txBody>
              </p:sp>
            </p:grpSp>
          </p:grpSp>
        </p:grpSp>
      </p:grpSp>
      <p:grpSp>
        <p:nvGrpSpPr>
          <p:cNvPr id="24" name="Group 41"/>
          <p:cNvGrpSpPr>
            <a:grpSpLocks/>
          </p:cNvGrpSpPr>
          <p:nvPr/>
        </p:nvGrpSpPr>
        <p:grpSpPr bwMode="auto">
          <a:xfrm>
            <a:off x="2809056" y="3368824"/>
            <a:ext cx="3429000" cy="1143000"/>
            <a:chOff x="1728" y="1824"/>
            <a:chExt cx="2160" cy="720"/>
          </a:xfrm>
        </p:grpSpPr>
        <p:sp>
          <p:nvSpPr>
            <p:cNvPr id="25" name="Line 37"/>
            <p:cNvSpPr>
              <a:spLocks noChangeShapeType="1"/>
            </p:cNvSpPr>
            <p:nvPr/>
          </p:nvSpPr>
          <p:spPr bwMode="auto">
            <a:xfrm flipH="1">
              <a:off x="1824" y="1920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6" name="Line 38"/>
            <p:cNvSpPr>
              <a:spLocks noChangeShapeType="1"/>
            </p:cNvSpPr>
            <p:nvPr/>
          </p:nvSpPr>
          <p:spPr bwMode="auto">
            <a:xfrm>
              <a:off x="3072" y="1920"/>
              <a:ext cx="5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7" name="Text Box 39"/>
            <p:cNvSpPr txBox="1">
              <a:spLocks noChangeArrowheads="1"/>
            </p:cNvSpPr>
            <p:nvPr/>
          </p:nvSpPr>
          <p:spPr bwMode="auto">
            <a:xfrm>
              <a:off x="1728" y="1824"/>
              <a:ext cx="57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 dirty="0"/>
                <a:t>assign</a:t>
              </a:r>
            </a:p>
            <a:p>
              <a:r>
                <a:rPr lang="en-US" altLang="ru-RU" dirty="0"/>
                <a:t>map</a:t>
              </a:r>
            </a:p>
          </p:txBody>
        </p:sp>
        <p:sp>
          <p:nvSpPr>
            <p:cNvPr id="28" name="Text Box 40"/>
            <p:cNvSpPr txBox="1">
              <a:spLocks noChangeArrowheads="1"/>
            </p:cNvSpPr>
            <p:nvPr/>
          </p:nvSpPr>
          <p:spPr bwMode="auto">
            <a:xfrm>
              <a:off x="3283" y="1892"/>
              <a:ext cx="60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/>
                <a:t>assign</a:t>
              </a:r>
            </a:p>
            <a:p>
              <a:r>
                <a:rPr lang="en-US" altLang="ru-RU"/>
                <a:t>reduce</a:t>
              </a:r>
            </a:p>
          </p:txBody>
        </p:sp>
      </p:grpSp>
      <p:grpSp>
        <p:nvGrpSpPr>
          <p:cNvPr id="29" name="Group 46"/>
          <p:cNvGrpSpPr>
            <a:grpSpLocks/>
          </p:cNvGrpSpPr>
          <p:nvPr/>
        </p:nvGrpSpPr>
        <p:grpSpPr bwMode="auto">
          <a:xfrm>
            <a:off x="1132656" y="4435624"/>
            <a:ext cx="914400" cy="1676400"/>
            <a:chOff x="672" y="2496"/>
            <a:chExt cx="576" cy="1056"/>
          </a:xfrm>
        </p:grpSpPr>
        <p:sp>
          <p:nvSpPr>
            <p:cNvPr id="30" name="Line 42"/>
            <p:cNvSpPr>
              <a:spLocks noChangeShapeType="1"/>
            </p:cNvSpPr>
            <p:nvPr/>
          </p:nvSpPr>
          <p:spPr bwMode="auto">
            <a:xfrm flipV="1">
              <a:off x="672" y="24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Line 43"/>
            <p:cNvSpPr>
              <a:spLocks noChangeShapeType="1"/>
            </p:cNvSpPr>
            <p:nvPr/>
          </p:nvSpPr>
          <p:spPr bwMode="auto">
            <a:xfrm>
              <a:off x="672" y="302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2" name="Line 44"/>
            <p:cNvSpPr>
              <a:spLocks noChangeShapeType="1"/>
            </p:cNvSpPr>
            <p:nvPr/>
          </p:nvSpPr>
          <p:spPr bwMode="auto">
            <a:xfrm>
              <a:off x="672" y="321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auto">
            <a:xfrm>
              <a:off x="672" y="2784"/>
              <a:ext cx="4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/>
                <a:t>read</a:t>
              </a:r>
            </a:p>
          </p:txBody>
        </p:sp>
      </p:grpSp>
      <p:grpSp>
        <p:nvGrpSpPr>
          <p:cNvPr id="34" name="Group 51"/>
          <p:cNvGrpSpPr>
            <a:grpSpLocks/>
          </p:cNvGrpSpPr>
          <p:nvPr/>
        </p:nvGrpSpPr>
        <p:grpSpPr bwMode="auto">
          <a:xfrm>
            <a:off x="3037656" y="4207024"/>
            <a:ext cx="1600200" cy="2133600"/>
            <a:chOff x="1872" y="2352"/>
            <a:chExt cx="1008" cy="1344"/>
          </a:xfrm>
        </p:grpSpPr>
        <p:grpSp>
          <p:nvGrpSpPr>
            <p:cNvPr id="35" name="Group 16"/>
            <p:cNvGrpSpPr>
              <a:grpSpLocks/>
            </p:cNvGrpSpPr>
            <p:nvPr/>
          </p:nvGrpSpPr>
          <p:grpSpPr bwMode="auto">
            <a:xfrm>
              <a:off x="2592" y="2352"/>
              <a:ext cx="288" cy="288"/>
              <a:chOff x="2640" y="2160"/>
              <a:chExt cx="288" cy="288"/>
            </a:xfrm>
          </p:grpSpPr>
          <p:sp>
            <p:nvSpPr>
              <p:cNvPr id="46" name="Rectangle 14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  <p:sp>
            <p:nvSpPr>
              <p:cNvPr id="47" name="Rectangle 15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</p:grpSp>
        <p:grpSp>
          <p:nvGrpSpPr>
            <p:cNvPr id="36" name="Group 17"/>
            <p:cNvGrpSpPr>
              <a:grpSpLocks/>
            </p:cNvGrpSpPr>
            <p:nvPr/>
          </p:nvGrpSpPr>
          <p:grpSpPr bwMode="auto">
            <a:xfrm>
              <a:off x="2592" y="2880"/>
              <a:ext cx="288" cy="288"/>
              <a:chOff x="2640" y="2160"/>
              <a:chExt cx="288" cy="288"/>
            </a:xfrm>
          </p:grpSpPr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</p:grpSp>
        <p:grpSp>
          <p:nvGrpSpPr>
            <p:cNvPr id="37" name="Group 20"/>
            <p:cNvGrpSpPr>
              <a:grpSpLocks/>
            </p:cNvGrpSpPr>
            <p:nvPr/>
          </p:nvGrpSpPr>
          <p:grpSpPr bwMode="auto">
            <a:xfrm>
              <a:off x="2592" y="3408"/>
              <a:ext cx="288" cy="288"/>
              <a:chOff x="2640" y="2160"/>
              <a:chExt cx="288" cy="288"/>
            </a:xfrm>
          </p:grpSpPr>
          <p:sp>
            <p:nvSpPr>
              <p:cNvPr id="42" name="Rectangle 21"/>
              <p:cNvSpPr>
                <a:spLocks noChangeArrowheads="1"/>
              </p:cNvSpPr>
              <p:nvPr/>
            </p:nvSpPr>
            <p:spPr bwMode="auto">
              <a:xfrm>
                <a:off x="2640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  <p:sp>
            <p:nvSpPr>
              <p:cNvPr id="43" name="Rectangle 22"/>
              <p:cNvSpPr>
                <a:spLocks noChangeArrowheads="1"/>
              </p:cNvSpPr>
              <p:nvPr/>
            </p:nvSpPr>
            <p:spPr bwMode="auto">
              <a:xfrm>
                <a:off x="2784" y="2160"/>
                <a:ext cx="144" cy="288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endParaRPr lang="ru-RU" altLang="ru-RU"/>
              </a:p>
            </p:txBody>
          </p:sp>
        </p:grpSp>
        <p:sp>
          <p:nvSpPr>
            <p:cNvPr id="38" name="Line 47"/>
            <p:cNvSpPr>
              <a:spLocks noChangeShapeType="1"/>
            </p:cNvSpPr>
            <p:nvPr/>
          </p:nvSpPr>
          <p:spPr bwMode="auto">
            <a:xfrm>
              <a:off x="1872" y="2496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9" name="Line 48"/>
            <p:cNvSpPr>
              <a:spLocks noChangeShapeType="1"/>
            </p:cNvSpPr>
            <p:nvPr/>
          </p:nvSpPr>
          <p:spPr bwMode="auto">
            <a:xfrm>
              <a:off x="1872" y="302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" name="Line 49"/>
            <p:cNvSpPr>
              <a:spLocks noChangeShapeType="1"/>
            </p:cNvSpPr>
            <p:nvPr/>
          </p:nvSpPr>
          <p:spPr bwMode="auto">
            <a:xfrm>
              <a:off x="1872" y="3552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1" name="Text Box 50"/>
            <p:cNvSpPr txBox="1">
              <a:spLocks noChangeArrowheads="1"/>
            </p:cNvSpPr>
            <p:nvPr/>
          </p:nvSpPr>
          <p:spPr bwMode="auto">
            <a:xfrm>
              <a:off x="1970" y="2620"/>
              <a:ext cx="47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/>
                <a:t>local</a:t>
              </a:r>
            </a:p>
            <a:p>
              <a:r>
                <a:rPr lang="en-US" altLang="ru-RU"/>
                <a:t>write</a:t>
              </a:r>
            </a:p>
          </p:txBody>
        </p:sp>
      </p:grpSp>
      <p:grpSp>
        <p:nvGrpSpPr>
          <p:cNvPr id="48" name="Group 59"/>
          <p:cNvGrpSpPr>
            <a:grpSpLocks/>
          </p:cNvGrpSpPr>
          <p:nvPr/>
        </p:nvGrpSpPr>
        <p:grpSpPr bwMode="auto">
          <a:xfrm>
            <a:off x="4637856" y="4435624"/>
            <a:ext cx="1157288" cy="2439988"/>
            <a:chOff x="2880" y="2496"/>
            <a:chExt cx="729" cy="1537"/>
          </a:xfrm>
        </p:grpSpPr>
        <p:sp>
          <p:nvSpPr>
            <p:cNvPr id="49" name="Line 52"/>
            <p:cNvSpPr>
              <a:spLocks noChangeShapeType="1"/>
            </p:cNvSpPr>
            <p:nvPr/>
          </p:nvSpPr>
          <p:spPr bwMode="auto">
            <a:xfrm>
              <a:off x="2880" y="2496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0" name="Line 53"/>
            <p:cNvSpPr>
              <a:spLocks noChangeShapeType="1"/>
            </p:cNvSpPr>
            <p:nvPr/>
          </p:nvSpPr>
          <p:spPr bwMode="auto">
            <a:xfrm>
              <a:off x="2880" y="2496"/>
              <a:ext cx="67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1" name="Line 54"/>
            <p:cNvSpPr>
              <a:spLocks noChangeShapeType="1"/>
            </p:cNvSpPr>
            <p:nvPr/>
          </p:nvSpPr>
          <p:spPr bwMode="auto">
            <a:xfrm flipV="1">
              <a:off x="2880" y="2688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2" name="Line 55"/>
            <p:cNvSpPr>
              <a:spLocks noChangeShapeType="1"/>
            </p:cNvSpPr>
            <p:nvPr/>
          </p:nvSpPr>
          <p:spPr bwMode="auto">
            <a:xfrm>
              <a:off x="2880" y="3024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3" name="Line 56"/>
            <p:cNvSpPr>
              <a:spLocks noChangeShapeType="1"/>
            </p:cNvSpPr>
            <p:nvPr/>
          </p:nvSpPr>
          <p:spPr bwMode="auto">
            <a:xfrm flipV="1">
              <a:off x="2880" y="2736"/>
              <a:ext cx="67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4" name="Line 57"/>
            <p:cNvSpPr>
              <a:spLocks noChangeShapeType="1"/>
            </p:cNvSpPr>
            <p:nvPr/>
          </p:nvSpPr>
          <p:spPr bwMode="auto">
            <a:xfrm flipV="1">
              <a:off x="2880" y="3312"/>
              <a:ext cx="67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55" name="Text Box 58"/>
            <p:cNvSpPr txBox="1">
              <a:spLocks noChangeArrowheads="1"/>
            </p:cNvSpPr>
            <p:nvPr/>
          </p:nvSpPr>
          <p:spPr bwMode="auto">
            <a:xfrm>
              <a:off x="2976" y="3456"/>
              <a:ext cx="633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/>
                <a:t>remote</a:t>
              </a:r>
            </a:p>
            <a:p>
              <a:r>
                <a:rPr lang="en-US" altLang="ru-RU"/>
                <a:t>read,</a:t>
              </a:r>
            </a:p>
            <a:p>
              <a:r>
                <a:rPr lang="en-US" altLang="ru-RU"/>
                <a:t>sort</a:t>
              </a:r>
            </a:p>
          </p:txBody>
        </p:sp>
      </p:grpSp>
      <p:grpSp>
        <p:nvGrpSpPr>
          <p:cNvPr id="56" name="Group 63"/>
          <p:cNvGrpSpPr>
            <a:grpSpLocks/>
          </p:cNvGrpSpPr>
          <p:nvPr/>
        </p:nvGrpSpPr>
        <p:grpSpPr bwMode="auto">
          <a:xfrm>
            <a:off x="6695256" y="4359424"/>
            <a:ext cx="1981200" cy="1600200"/>
            <a:chOff x="4176" y="2448"/>
            <a:chExt cx="1248" cy="1008"/>
          </a:xfrm>
        </p:grpSpPr>
        <p:sp>
          <p:nvSpPr>
            <p:cNvPr id="57" name="Rectangle 27"/>
            <p:cNvSpPr>
              <a:spLocks noChangeArrowheads="1"/>
            </p:cNvSpPr>
            <p:nvPr/>
          </p:nvSpPr>
          <p:spPr bwMode="auto">
            <a:xfrm>
              <a:off x="4848" y="2448"/>
              <a:ext cx="576" cy="384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/>
              <a:r>
                <a:rPr lang="en-US" altLang="ru-RU"/>
                <a:t>Output</a:t>
              </a:r>
            </a:p>
            <a:p>
              <a:pPr algn="ctr"/>
              <a:r>
                <a:rPr lang="en-US" altLang="ru-RU"/>
                <a:t>File 0</a:t>
              </a:r>
            </a:p>
          </p:txBody>
        </p:sp>
        <p:sp>
          <p:nvSpPr>
            <p:cNvPr id="58" name="Rectangle 28"/>
            <p:cNvSpPr>
              <a:spLocks noChangeArrowheads="1"/>
            </p:cNvSpPr>
            <p:nvPr/>
          </p:nvSpPr>
          <p:spPr bwMode="auto">
            <a:xfrm>
              <a:off x="4848" y="3072"/>
              <a:ext cx="576" cy="384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/>
              <a:r>
                <a:rPr lang="en-US" altLang="ru-RU"/>
                <a:t>Output</a:t>
              </a:r>
            </a:p>
            <a:p>
              <a:pPr algn="ctr"/>
              <a:r>
                <a:rPr lang="en-US" altLang="ru-RU"/>
                <a:t>File 1</a:t>
              </a:r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4176" y="2688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0" name="Line 61"/>
            <p:cNvSpPr>
              <a:spLocks noChangeShapeType="1"/>
            </p:cNvSpPr>
            <p:nvPr/>
          </p:nvSpPr>
          <p:spPr bwMode="auto">
            <a:xfrm>
              <a:off x="4176" y="331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1" name="Text Box 62"/>
            <p:cNvSpPr txBox="1">
              <a:spLocks noChangeArrowheads="1"/>
            </p:cNvSpPr>
            <p:nvPr/>
          </p:nvSpPr>
          <p:spPr bwMode="auto">
            <a:xfrm>
              <a:off x="4214" y="2468"/>
              <a:ext cx="47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/>
                <a:t>write</a:t>
              </a:r>
            </a:p>
          </p:txBody>
        </p:sp>
      </p:grpSp>
      <p:grpSp>
        <p:nvGrpSpPr>
          <p:cNvPr id="62" name="Group 70"/>
          <p:cNvGrpSpPr>
            <a:grpSpLocks/>
          </p:cNvGrpSpPr>
          <p:nvPr/>
        </p:nvGrpSpPr>
        <p:grpSpPr bwMode="auto">
          <a:xfrm>
            <a:off x="65856" y="4207024"/>
            <a:ext cx="1423988" cy="1524000"/>
            <a:chOff x="0" y="2352"/>
            <a:chExt cx="897" cy="960"/>
          </a:xfrm>
        </p:grpSpPr>
        <p:grpSp>
          <p:nvGrpSpPr>
            <p:cNvPr id="63" name="Group 64"/>
            <p:cNvGrpSpPr>
              <a:grpSpLocks/>
            </p:cNvGrpSpPr>
            <p:nvPr/>
          </p:nvGrpSpPr>
          <p:grpSpPr bwMode="auto">
            <a:xfrm>
              <a:off x="144" y="2736"/>
              <a:ext cx="528" cy="576"/>
              <a:chOff x="144" y="2736"/>
              <a:chExt cx="528" cy="576"/>
            </a:xfrm>
          </p:grpSpPr>
          <p:sp>
            <p:nvSpPr>
              <p:cNvPr id="65" name="Rectangle 9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/>
                <a:r>
                  <a:rPr lang="en-US" altLang="ru-RU" dirty="0"/>
                  <a:t>Split 0</a:t>
                </a:r>
              </a:p>
            </p:txBody>
          </p: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144" y="2928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/>
                <a:r>
                  <a:rPr lang="en-US" altLang="ru-RU"/>
                  <a:t>Split 1</a:t>
                </a:r>
              </a:p>
            </p:txBody>
          </p:sp>
          <p:sp>
            <p:nvSpPr>
              <p:cNvPr id="67" name="Rectangle 11"/>
              <p:cNvSpPr>
                <a:spLocks noChangeArrowheads="1"/>
              </p:cNvSpPr>
              <p:nvPr/>
            </p:nvSpPr>
            <p:spPr bwMode="auto">
              <a:xfrm>
                <a:off x="144" y="3120"/>
                <a:ext cx="528" cy="192"/>
              </a:xfrm>
              <a:prstGeom prst="rect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pPr algn="ctr"/>
                <a:r>
                  <a:rPr lang="en-US" altLang="ru-RU"/>
                  <a:t>Split 2</a:t>
                </a:r>
              </a:p>
            </p:txBody>
          </p:sp>
        </p:grpSp>
        <p:sp>
          <p:nvSpPr>
            <p:cNvPr id="64" name="Text Box 69"/>
            <p:cNvSpPr txBox="1">
              <a:spLocks noChangeArrowheads="1"/>
            </p:cNvSpPr>
            <p:nvPr/>
          </p:nvSpPr>
          <p:spPr bwMode="auto">
            <a:xfrm>
              <a:off x="0" y="2352"/>
              <a:ext cx="89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ru-RU" dirty="0"/>
                <a:t>Input Data</a:t>
              </a:r>
            </a:p>
          </p:txBody>
        </p:sp>
      </p:grpSp>
      <p:pic>
        <p:nvPicPr>
          <p:cNvPr id="68" name="Picture 2" descr="http://t1.gstatic.com/images?q=tbn:ANd9GcQ8J33A_0fiLviLwohkE6wZ5oxM4c2S4N_Us2LaR5jPVJhd3hcz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171" y="696681"/>
            <a:ext cx="470256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РЕШЕНИЕ «НЕРЕШАЕМЫХ» ПРОБЛЕМ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692696"/>
            <a:ext cx="8571293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обрабатываемых данных (объем, </a:t>
            </a:r>
            <a:r>
              <a:rPr lang="ru-RU" sz="28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неструктурированность</a:t>
            </a: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аппаратных решениях для обработки данных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1520" y="3284984"/>
            <a:ext cx="8712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методах хранения и обработки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1519" y="4851157"/>
            <a:ext cx="85712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Качественное изменение в результатах обработки данных</a:t>
            </a:r>
          </a:p>
        </p:txBody>
      </p:sp>
      <p:sp>
        <p:nvSpPr>
          <p:cNvPr id="7" name="Стрелка вниз 6"/>
          <p:cNvSpPr/>
          <p:nvPr/>
        </p:nvSpPr>
        <p:spPr>
          <a:xfrm>
            <a:off x="2627784" y="2651584"/>
            <a:ext cx="3620157" cy="792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Неизбежно</a:t>
            </a:r>
          </a:p>
        </p:txBody>
      </p:sp>
      <p:pic>
        <p:nvPicPr>
          <p:cNvPr id="32770" name="Picture 2" descr="https://tctechcrunch2011.files.wordpress.com/2014/02/screen-shot-2013-11-07-at-2-54-07-pm.png?w=40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373216"/>
            <a:ext cx="2293299" cy="14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низ 12"/>
          <p:cNvSpPr/>
          <p:nvPr/>
        </p:nvSpPr>
        <p:spPr>
          <a:xfrm>
            <a:off x="2727087" y="4221088"/>
            <a:ext cx="3620157" cy="792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Неожиданно!</a:t>
            </a:r>
          </a:p>
        </p:txBody>
      </p:sp>
    </p:spTree>
    <p:extLst>
      <p:ext uri="{BB962C8B-B14F-4D97-AF65-F5344CB8AC3E}">
        <p14:creationId xmlns:p14="http://schemas.microsoft.com/office/powerpoint/2010/main" val="219091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МАШИННОЕ ОБУЧЕНИЕ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5301208"/>
            <a:ext cx="83744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Алгоритмы машинного обучения – </a:t>
            </a:r>
          </a:p>
          <a:p>
            <a:pPr algn="ctr"/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killer app </a:t>
            </a:r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для Больших данных</a:t>
            </a:r>
          </a:p>
        </p:txBody>
      </p:sp>
      <p:pic>
        <p:nvPicPr>
          <p:cNvPr id="37890" name="Picture 2" descr="http://3.bp.blogspot.com/-WkHkAFdFFYs/VD3-KWR0UeI/AAAAAAAADVc/HLaJf5ifPfs/s1600/machine%2Blearning,%2Badvanced%2Banalytics,%2Bbig%2Bdata%2B_recruis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28333"/>
            <a:ext cx="8235714" cy="43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1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ЭКОСИСТЕМА БОЛЬШИХ ДАННЫХ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6681"/>
            <a:ext cx="5472608" cy="60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566502" y="1124744"/>
            <a:ext cx="349188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КАК?</a:t>
            </a:r>
            <a:endParaRPr lang="en-US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Хранение данных: </a:t>
            </a:r>
            <a:endParaRPr lang="en-US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NoSQL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Распределенные файловые системы</a:t>
            </a:r>
            <a:endParaRPr lang="en-US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Обработка данных: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Распределенные вычисления </a:t>
            </a:r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(map-reduce </a:t>
            </a: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и пр.</a:t>
            </a:r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)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ЗАЧЕМ?	</a:t>
            </a:r>
            <a:endParaRPr lang="en-US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Машинное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57474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ПОНЯТИЕ ТЕХНОЛОГИЙ БОЛЬШИХ ДАННЫХ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584" y="685612"/>
            <a:ext cx="5340758" cy="483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3528" y="5541039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Технологии БД, в широком смысле, это технологии обработки и </a:t>
            </a:r>
            <a:r>
              <a:rPr lang="ru-RU" sz="3600" b="1" i="1" dirty="0">
                <a:solidFill>
                  <a:srgbClr val="C00000"/>
                </a:solidFill>
                <a:latin typeface="Arial Narrow" panose="020B0606020202030204" pitchFamily="34" charset="0"/>
              </a:rPr>
              <a:t>анализа</a:t>
            </a:r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 данных</a:t>
            </a:r>
          </a:p>
        </p:txBody>
      </p:sp>
    </p:spTree>
    <p:extLst>
      <p:ext uri="{BB962C8B-B14F-4D97-AF65-F5344CB8AC3E}">
        <p14:creationId xmlns:p14="http://schemas.microsoft.com/office/powerpoint/2010/main" val="1056683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5229200"/>
            <a:ext cx="7944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Как применить технологии </a:t>
            </a:r>
          </a:p>
          <a:p>
            <a:pPr algn="ctr"/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Больших данных?</a:t>
            </a:r>
          </a:p>
        </p:txBody>
      </p:sp>
      <p:pic>
        <p:nvPicPr>
          <p:cNvPr id="6" name="Picture 4" descr="http://blogs.gartner.com/doug-laney/files/2015/01/big-data-word-clou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" y="1052736"/>
            <a:ext cx="899392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3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0491" y="5890046"/>
            <a:ext cx="835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Что такое Большие данные?</a:t>
            </a:r>
          </a:p>
        </p:txBody>
      </p:sp>
      <p:pic>
        <p:nvPicPr>
          <p:cNvPr id="6" name="Picture 4" descr="http://blogs.gartner.com/doug-laney/files/2015/01/big-data-word-clou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" y="1052736"/>
            <a:ext cx="899392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43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48464" y="233960"/>
            <a:ext cx="47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 Narrow" panose="020B0606020202030204" pitchFamily="34" charset="0"/>
              </a:rPr>
              <a:t>18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IT BUZZWORD`S -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МОДНЫЕ СЛОВА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ПРОДАЮЩИЕ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IT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ТЕХНОЛОГИИ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04" y="5294818"/>
            <a:ext cx="8880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Большие данные – очередное модное</a:t>
            </a:r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слово в </a:t>
            </a:r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IT</a:t>
            </a:r>
            <a:endParaRPr lang="ru-RU" sz="44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015722" y="2267624"/>
            <a:ext cx="20633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#Mobile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959417" y="2703879"/>
            <a:ext cx="1952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#Social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851920" y="3177053"/>
            <a:ext cx="23640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#Web 2.0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43313" y="3681109"/>
            <a:ext cx="3353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#Data mining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9512" y="4545205"/>
            <a:ext cx="2483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#Dot com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292080" y="806886"/>
            <a:ext cx="25122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#Big Data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153861" y="1913681"/>
            <a:ext cx="18934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#Cloud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505556" y="1176431"/>
            <a:ext cx="12218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en-US" sz="4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#</a:t>
            </a:r>
            <a:r>
              <a:rPr lang="en-US" sz="48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IoT</a:t>
            </a:r>
            <a:endParaRPr lang="en-US" sz="48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80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366" y="5059050"/>
            <a:ext cx="9244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Большие данные – очередная </a:t>
            </a:r>
          </a:p>
          <a:p>
            <a:pPr algn="ctr"/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волна синергии в </a:t>
            </a:r>
            <a:r>
              <a:rPr lang="en-US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IT</a:t>
            </a:r>
            <a:endParaRPr lang="ru-RU" sz="54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 descr="http://blogs.gartner.com/doug-laney/files/2015/01/big-data-word-cloud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9" y="764704"/>
            <a:ext cx="899392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СИНЕРГИЯ БОЛЬШИХ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748177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КРИВАЯ ГАРТНЕРА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624" y="5517232"/>
            <a:ext cx="9061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 Narrow" panose="020B0606020202030204" pitchFamily="34" charset="0"/>
              </a:rPr>
              <a:t>Нас ждет разочарование и…</a:t>
            </a:r>
          </a:p>
          <a:p>
            <a:pPr algn="ctr"/>
            <a:r>
              <a:rPr lang="ru-RU" sz="40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внедрение технологий Больших данных</a:t>
            </a:r>
          </a:p>
        </p:txBody>
      </p:sp>
      <p:pic>
        <p:nvPicPr>
          <p:cNvPr id="40962" name="Picture 2" descr="https://setandbma.files.wordpress.com/2012/05/technology-adop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38" y="688478"/>
            <a:ext cx="6525225" cy="489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6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ЛОВУШКА МОДЫ НА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HADOOP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663" y="5982379"/>
            <a:ext cx="883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Трезво оцените свои потребности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6681"/>
            <a:ext cx="6953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" y="1124744"/>
            <a:ext cx="8097192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" y="1908577"/>
            <a:ext cx="880095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" y="2816235"/>
            <a:ext cx="906189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" y="4704968"/>
            <a:ext cx="879304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" y="5669776"/>
            <a:ext cx="2878299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09007" y="158582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3909007" y="248360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3909007" y="4346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3909007" y="53639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9896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ПУТИ ВНЕДРЕНИЯ БОЛЬШИХ ДАННЫХ</a:t>
            </a:r>
          </a:p>
        </p:txBody>
      </p:sp>
      <p:pic>
        <p:nvPicPr>
          <p:cNvPr id="7172" name="Picture 4" descr="http://publishpositionprofit.com/wp-content/uploads/2014/08/Matrix-red-pill-or-blue-p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1052736"/>
            <a:ext cx="835292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434124" y="2609617"/>
            <a:ext cx="33457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Выйти из мира</a:t>
            </a:r>
          </a:p>
          <a:p>
            <a:pPr algn="ctr"/>
            <a:r>
              <a:rPr lang="ru-RU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малых данных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514281" y="2636912"/>
            <a:ext cx="36824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Остаться в мире</a:t>
            </a:r>
          </a:p>
          <a:p>
            <a:pPr algn="ctr"/>
            <a:r>
              <a:rPr lang="ru-RU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малых данных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6342" y="4005064"/>
            <a:ext cx="504560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Присмотреться к своим данным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Начать хранить «лишние» данные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Обогащение данных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Данные из </a:t>
            </a:r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Web</a:t>
            </a: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/ </a:t>
            </a: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Мобильных устройств / </a:t>
            </a:r>
            <a:r>
              <a:rPr lang="ru-RU" sz="24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соцсетей</a:t>
            </a:r>
            <a:endParaRPr lang="ru-RU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Данные от устройств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788024" y="4048323"/>
            <a:ext cx="4273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Конверсия технологий Больших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90383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ДОСТУПНОСТЬ ДАННЫХ В РАЗНЫХ ОТРАСЛЯХ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218" y="737331"/>
            <a:ext cx="3744416" cy="441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4205" y="5301208"/>
            <a:ext cx="7842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Во многих отраслях Больших </a:t>
            </a:r>
          </a:p>
          <a:p>
            <a:pPr algn="ctr"/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данных пока просто нет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225328" y="5116542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Удельный объем данных по отраслям</a:t>
            </a:r>
          </a:p>
        </p:txBody>
      </p:sp>
    </p:spTree>
    <p:extLst>
      <p:ext uri="{BB962C8B-B14F-4D97-AF65-F5344CB8AC3E}">
        <p14:creationId xmlns:p14="http://schemas.microsoft.com/office/powerpoint/2010/main" val="2607104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КОНВЕРСИЯ ТЕХНОЛОГИЙ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БОЛЬШИХ ДАННЫХ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92696"/>
            <a:ext cx="5790954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026320" y="764704"/>
            <a:ext cx="2232248" cy="2028924"/>
          </a:xfrm>
          <a:prstGeom prst="rect">
            <a:avLst/>
          </a:prstGeom>
          <a:noFill/>
          <a:ln w="38100">
            <a:solidFill>
              <a:srgbClr val="388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499992" y="2996952"/>
            <a:ext cx="2376264" cy="1728192"/>
          </a:xfrm>
          <a:prstGeom prst="rect">
            <a:avLst/>
          </a:prstGeom>
          <a:noFill/>
          <a:ln w="38100">
            <a:solidFill>
              <a:srgbClr val="3888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499992" y="764704"/>
            <a:ext cx="2376264" cy="20289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-481261" y="5534561"/>
            <a:ext cx="101065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Во многих случаях конверсия технологий Больших данных – лучший выбор</a:t>
            </a:r>
          </a:p>
        </p:txBody>
      </p:sp>
    </p:spTree>
    <p:extLst>
      <p:ext uri="{BB962C8B-B14F-4D97-AF65-F5344CB8AC3E}">
        <p14:creationId xmlns:p14="http://schemas.microsoft.com/office/powerpoint/2010/main" val="1487263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27</a:t>
            </a:r>
          </a:p>
        </p:txBody>
      </p:sp>
      <p:pic>
        <p:nvPicPr>
          <p:cNvPr id="16386" name="Picture 2" descr="https://onestopdotnet.files.wordpress.com/2015/01/nosql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1" y="679169"/>
            <a:ext cx="7560840" cy="496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38230" y="5890046"/>
            <a:ext cx="6962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Обзор подходов </a:t>
            </a:r>
            <a:r>
              <a:rPr lang="en-US" sz="5400" b="1" dirty="0">
                <a:solidFill>
                  <a:srgbClr val="C00000"/>
                </a:solidFill>
                <a:latin typeface="Arial Narrow" panose="020B0606020202030204" pitchFamily="34" charset="0"/>
              </a:rPr>
              <a:t>NoSQL</a:t>
            </a:r>
            <a:endParaRPr lang="ru-RU" sz="54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641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РЕЛЯЦИОННЫЙ ПОДХОД К ПОСТРОЕНИЮ БД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052736"/>
            <a:ext cx="842493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ACID</a:t>
            </a:r>
            <a:r>
              <a:rPr lang="ru-RU" sz="2400" dirty="0"/>
              <a:t> </a:t>
            </a:r>
            <a:r>
              <a:rPr lang="ru-RU" sz="2400" dirty="0">
                <a:latin typeface="Arial Narrow" panose="020B0606020202030204" pitchFamily="34" charset="0"/>
              </a:rPr>
              <a:t>(</a:t>
            </a:r>
            <a:r>
              <a:rPr lang="ru-RU" sz="2400" dirty="0" err="1">
                <a:latin typeface="Arial Narrow" panose="020B0606020202030204" pitchFamily="34" charset="0"/>
              </a:rPr>
              <a:t>Atomicity</a:t>
            </a:r>
            <a:r>
              <a:rPr lang="ru-RU" sz="2400" dirty="0">
                <a:latin typeface="Arial Narrow" panose="020B0606020202030204" pitchFamily="34" charset="0"/>
              </a:rPr>
              <a:t>, </a:t>
            </a:r>
            <a:r>
              <a:rPr lang="ru-RU" sz="2400" dirty="0" err="1">
                <a:latin typeface="Arial Narrow" panose="020B0606020202030204" pitchFamily="34" charset="0"/>
              </a:rPr>
              <a:t>Consistency</a:t>
            </a:r>
            <a:r>
              <a:rPr lang="ru-RU" sz="2400" dirty="0">
                <a:latin typeface="Arial Narrow" panose="020B0606020202030204" pitchFamily="34" charset="0"/>
              </a:rPr>
              <a:t>, </a:t>
            </a:r>
            <a:r>
              <a:rPr lang="ru-RU" sz="2400" dirty="0" err="1">
                <a:latin typeface="Arial Narrow" panose="020B0606020202030204" pitchFamily="34" charset="0"/>
              </a:rPr>
              <a:t>Isolation</a:t>
            </a:r>
            <a:r>
              <a:rPr lang="ru-RU" sz="2400" dirty="0">
                <a:latin typeface="Arial Narrow" panose="020B0606020202030204" pitchFamily="34" charset="0"/>
              </a:rPr>
              <a:t>, </a:t>
            </a:r>
            <a:r>
              <a:rPr lang="ru-RU" sz="2400" dirty="0" err="1">
                <a:latin typeface="Arial Narrow" panose="020B0606020202030204" pitchFamily="34" charset="0"/>
              </a:rPr>
              <a:t>Durability</a:t>
            </a:r>
            <a:r>
              <a:rPr lang="ru-RU" sz="2400" dirty="0">
                <a:latin typeface="Arial Narrow" panose="020B0606020202030204" pitchFamily="34" charset="0"/>
              </a:rPr>
              <a:t> — атомарность, согласованность, изолированность, долговечность), </a:t>
            </a:r>
            <a:endParaRPr lang="en-US" sz="2400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Типизированные столбцы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Простые структуры данных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Нормализованные данные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Обеспечение целостности данных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Поддержка широкого класса запросов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Многопользовательский доступ к данным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Привилегии и права доступа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Встроенный оптимизатор запросов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Стандартизованный способ доступа к данным (</a:t>
            </a:r>
            <a:r>
              <a:rPr lang="en-US" sz="2400" dirty="0"/>
              <a:t>SQL)</a:t>
            </a:r>
            <a:endParaRPr lang="ru-RU" sz="2400" dirty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400" dirty="0"/>
              <a:t>Множество инструментальных средств</a:t>
            </a:r>
            <a:endParaRPr lang="ru-RU" sz="24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5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РОСТ СЛОЖНОСТИ ДАННЫХ</a:t>
            </a:r>
          </a:p>
        </p:txBody>
      </p:sp>
      <p:pic>
        <p:nvPicPr>
          <p:cNvPr id="11" name="Picture 6" descr="InfConnectivit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680" y="1268760"/>
            <a:ext cx="8124640" cy="492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21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ОБЪЕМ ДАННЫХ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86409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ямая соединительная линия 2"/>
          <p:cNvCxnSpPr/>
          <p:nvPr/>
        </p:nvCxnSpPr>
        <p:spPr>
          <a:xfrm flipV="1">
            <a:off x="1907704" y="3822948"/>
            <a:ext cx="6264696" cy="6480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2" y="5694588"/>
            <a:ext cx="8254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Нелинейный рост объема данных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11560" y="5085184"/>
            <a:ext cx="8065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экзабайт = «мега * терабайт» = 2</a:t>
            </a:r>
            <a:r>
              <a:rPr lang="en-US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^20 * 2^40 = 2^60 </a:t>
            </a: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байт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1002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ОГРАНИЧЕНИЯ ПРОИЗВОДИТЕЛЬНОСТИ СУБД</a:t>
            </a:r>
          </a:p>
        </p:txBody>
      </p:sp>
      <p:pic>
        <p:nvPicPr>
          <p:cNvPr id="6" name="Picture 5" descr="RDBMS Rep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34" y="1268760"/>
            <a:ext cx="8569647" cy="500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08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CAP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ТЕОРЕМА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11961" y="971436"/>
            <a:ext cx="4816400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«Теорема </a:t>
            </a:r>
            <a:r>
              <a:rPr lang="en-US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CAP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» (</a:t>
            </a:r>
            <a:r>
              <a:rPr lang="ru-RU" sz="20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Брюера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Невозможно одновременно обеспечить согласованность данных (</a:t>
            </a:r>
            <a:r>
              <a:rPr lang="en-US" sz="2000" dirty="0" err="1">
                <a:latin typeface="Arial Narrow" panose="020B0606020202030204" pitchFamily="34" charset="0"/>
              </a:rPr>
              <a:t>consistancy</a:t>
            </a:r>
            <a:r>
              <a:rPr lang="ru-RU" sz="2000" dirty="0">
                <a:latin typeface="Arial Narrow" panose="020B0606020202030204" pitchFamily="34" charset="0"/>
              </a:rPr>
              <a:t>), доступность (</a:t>
            </a:r>
            <a:r>
              <a:rPr lang="ru-RU" sz="2000" dirty="0" err="1">
                <a:latin typeface="Arial Narrow" panose="020B0606020202030204" pitchFamily="34" charset="0"/>
              </a:rPr>
              <a:t>availability</a:t>
            </a:r>
            <a:r>
              <a:rPr lang="ru-RU" sz="2000" dirty="0">
                <a:latin typeface="Arial Narrow" panose="020B0606020202030204" pitchFamily="34" charset="0"/>
              </a:rPr>
              <a:t>, в смысле корректность отклика по любому запросу) и устойчивость к расщеплению системы на распределённые (изолированные) части</a:t>
            </a:r>
            <a:r>
              <a:rPr lang="en-US" sz="2000" dirty="0">
                <a:latin typeface="Arial Narrow" panose="020B0606020202030204" pitchFamily="34" charset="0"/>
              </a:rPr>
              <a:t> (partition tolerance)</a:t>
            </a:r>
            <a:r>
              <a:rPr lang="ru-RU" sz="2000" dirty="0">
                <a:latin typeface="Arial Narrow" panose="020B0606020202030204" pitchFamily="34" charset="0"/>
              </a:rPr>
              <a:t>. 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Возможные варианты: CA, CP, AP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Отход от ACID (</a:t>
            </a:r>
            <a:r>
              <a:rPr lang="ru-RU" sz="2000" dirty="0" err="1">
                <a:latin typeface="Arial Narrow" panose="020B0606020202030204" pitchFamily="34" charset="0"/>
              </a:rPr>
              <a:t>Atomicity</a:t>
            </a:r>
            <a:r>
              <a:rPr lang="ru-RU" sz="2000" dirty="0">
                <a:latin typeface="Arial Narrow" panose="020B0606020202030204" pitchFamily="34" charset="0"/>
              </a:rPr>
              <a:t>, </a:t>
            </a:r>
            <a:r>
              <a:rPr lang="ru-RU" sz="2000" dirty="0" err="1">
                <a:latin typeface="Arial Narrow" panose="020B0606020202030204" pitchFamily="34" charset="0"/>
              </a:rPr>
              <a:t>Consistency</a:t>
            </a:r>
            <a:r>
              <a:rPr lang="ru-RU" sz="2000" dirty="0">
                <a:latin typeface="Arial Narrow" panose="020B0606020202030204" pitchFamily="34" charset="0"/>
              </a:rPr>
              <a:t>, </a:t>
            </a:r>
            <a:r>
              <a:rPr lang="ru-RU" sz="2000" dirty="0" err="1">
                <a:latin typeface="Arial Narrow" panose="020B0606020202030204" pitchFamily="34" charset="0"/>
              </a:rPr>
              <a:t>Isolation</a:t>
            </a:r>
            <a:r>
              <a:rPr lang="ru-RU" sz="2000" dirty="0">
                <a:latin typeface="Arial Narrow" panose="020B0606020202030204" pitchFamily="34" charset="0"/>
              </a:rPr>
              <a:t>, </a:t>
            </a:r>
            <a:r>
              <a:rPr lang="ru-RU" sz="2000" dirty="0" err="1">
                <a:latin typeface="Arial Narrow" panose="020B0606020202030204" pitchFamily="34" charset="0"/>
              </a:rPr>
              <a:t>Durability</a:t>
            </a:r>
            <a:r>
              <a:rPr lang="ru-RU" sz="2000" dirty="0">
                <a:latin typeface="Arial Narrow" panose="020B0606020202030204" pitchFamily="34" charset="0"/>
              </a:rPr>
              <a:t> — атомарность, согласованность, изолированность, долговечность), обеспечиваемых традиционными реляционными СУБД, позволяет создавать масштабируемое производительное решение с высокой доступностью и устойчивостью к разделению </a:t>
            </a:r>
          </a:p>
        </p:txBody>
      </p:sp>
      <p:pic>
        <p:nvPicPr>
          <p:cNvPr id="1028" name="Picture 4" descr="http://vitalflux.com/wp-content/uploads/2015/04/cap-the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58724"/>
            <a:ext cx="4325253" cy="408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36708" y="696759"/>
            <a:ext cx="224476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 Narrow" panose="020B0606020202030204" pitchFamily="34" charset="0"/>
              </a:rPr>
              <a:t>Согласованность</a:t>
            </a:r>
          </a:p>
          <a:p>
            <a:r>
              <a:rPr lang="ru-RU" sz="1400" dirty="0"/>
              <a:t>во всех вычислительных узлах в один момент времени данные не противоречат друг другу</a:t>
            </a:r>
            <a:endParaRPr lang="en-US" sz="1400" dirty="0"/>
          </a:p>
          <a:p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481479" y="712974"/>
            <a:ext cx="18437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 Narrow" panose="020B0606020202030204" pitchFamily="34" charset="0"/>
              </a:rPr>
              <a:t>Доступность</a:t>
            </a:r>
          </a:p>
          <a:p>
            <a:r>
              <a:rPr lang="ru-RU" sz="1400" dirty="0"/>
              <a:t>любой запрос к распределённой системе завершается корректным откликом</a:t>
            </a:r>
            <a:endParaRPr lang="ru-RU" sz="14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24740" y="5869721"/>
            <a:ext cx="41912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 Narrow" panose="020B0606020202030204" pitchFamily="34" charset="0"/>
              </a:rPr>
              <a:t>Устойчивость к расщеплению</a:t>
            </a:r>
          </a:p>
          <a:p>
            <a:r>
              <a:rPr lang="ru-RU" sz="1400" dirty="0"/>
              <a:t>расщепление распределённой системы на несколько изолированных секций не приводит к некорректности отклика от каждой из секций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410085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NoSQL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 – НОВЫЕ ПОДХОДЫ К ХРАНЕНИЮ И ОБРАБОТКЕ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" y="692696"/>
            <a:ext cx="9061896" cy="617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NoSQL 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— ряд подходов, к реализации хранилищ баз данных, имеющих существенные отличия от реляционных СУБД.</a:t>
            </a:r>
            <a:endParaRPr lang="en-US" sz="20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6020202030204" pitchFamily="34" charset="0"/>
              </a:rPr>
              <a:t>NoSQL = Not ONLY SQL. </a:t>
            </a:r>
            <a:r>
              <a:rPr lang="ru-RU" sz="2000" dirty="0">
                <a:latin typeface="Arial Narrow" panose="020B0606020202030204" pitchFamily="34" charset="0"/>
              </a:rPr>
              <a:t>Подход </a:t>
            </a:r>
            <a:r>
              <a:rPr lang="en-US" sz="2000" dirty="0">
                <a:latin typeface="Arial Narrow" panose="020B0606020202030204" pitchFamily="34" charset="0"/>
              </a:rPr>
              <a:t>NoSQL </a:t>
            </a:r>
            <a:r>
              <a:rPr lang="ru-RU" sz="2000" dirty="0">
                <a:latin typeface="Arial Narrow" panose="020B0606020202030204" pitchFamily="34" charset="0"/>
              </a:rPr>
              <a:t>не является отрицанием реляционного подхода (SQL), а рассматривает его как важный и полезный, но не универсальный инструмент. 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Черты, присущие подходам </a:t>
            </a:r>
            <a:r>
              <a:rPr lang="en-US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NoSQL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 (к некоторым подходам относятся не все </a:t>
            </a:r>
            <a:r>
              <a:rPr lang="ru-RU" sz="20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св-ва</a:t>
            </a:r>
            <a:r>
              <a:rPr lang="en-US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Является большим хранилищем </a:t>
            </a:r>
            <a:r>
              <a:rPr lang="ru-RU" sz="2000" dirty="0" err="1">
                <a:latin typeface="Arial Narrow" panose="020B0606020202030204" pitchFamily="34" charset="0"/>
              </a:rPr>
              <a:t>сериализованных</a:t>
            </a:r>
            <a:r>
              <a:rPr lang="ru-RU" sz="2000" dirty="0">
                <a:latin typeface="Arial Narrow" panose="020B0606020202030204" pitchFamily="34" charset="0"/>
              </a:rPr>
              <a:t> объектов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Поиск информации по </a:t>
            </a:r>
            <a:r>
              <a:rPr lang="en-US" sz="2000" dirty="0">
                <a:latin typeface="Arial Narrow" panose="020B0606020202030204" pitchFamily="34" charset="0"/>
              </a:rPr>
              <a:t>ID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В общем случае сложные запросы к данным не поддерживаются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Не имеют структурированной (а подчас и вообще какой-либо) схемы (нет реляционной модели)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Ориентированы на работу с </a:t>
            </a:r>
            <a:r>
              <a:rPr lang="ru-RU" sz="2000" dirty="0" err="1">
                <a:latin typeface="Arial Narrow" panose="020B0606020202030204" pitchFamily="34" charset="0"/>
              </a:rPr>
              <a:t>денормализованными</a:t>
            </a:r>
            <a:r>
              <a:rPr lang="ru-RU" sz="2000" dirty="0">
                <a:latin typeface="Arial Narrow" panose="020B0606020202030204" pitchFamily="34" charset="0"/>
              </a:rPr>
              <a:t> данными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Являются готовыми решениями для создания распределенных хранилищ данных </a:t>
            </a:r>
            <a:r>
              <a:rPr lang="en-US" sz="2000" dirty="0">
                <a:latin typeface="Arial Narrow" panose="020B0606020202030204" pitchFamily="34" charset="0"/>
              </a:rPr>
              <a:t>(</a:t>
            </a:r>
            <a:r>
              <a:rPr lang="ru-RU" sz="2000" dirty="0">
                <a:latin typeface="Arial Narrow" panose="020B0606020202030204" pitchFamily="34" charset="0"/>
              </a:rPr>
              <a:t>на основе кластеров </a:t>
            </a:r>
            <a:r>
              <a:rPr lang="en-US" sz="2000" dirty="0">
                <a:latin typeface="Arial Narrow" panose="020B0606020202030204" pitchFamily="34" charset="0"/>
              </a:rPr>
              <a:t>)</a:t>
            </a:r>
            <a:r>
              <a:rPr lang="ru-RU" sz="2000" dirty="0">
                <a:latin typeface="Arial Narrow" panose="020B0606020202030204" pitchFamily="34" charset="0"/>
              </a:rPr>
              <a:t> из-за этого не поддерживают требований </a:t>
            </a:r>
            <a:r>
              <a:rPr lang="en-US" sz="2000" dirty="0">
                <a:latin typeface="Arial Narrow" panose="020B0606020202030204" pitchFamily="34" charset="0"/>
              </a:rPr>
              <a:t>ACID</a:t>
            </a:r>
            <a:endParaRPr lang="ru-RU" sz="2000" dirty="0">
              <a:latin typeface="Arial Narrow" panose="020B0606020202030204" pitchFamily="34" charset="0"/>
            </a:endParaRP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Любой узел распределенного хранилища может отвечать на любой запрос</a:t>
            </a:r>
          </a:p>
          <a:p>
            <a:pPr marL="742950" lvl="1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Любое изменение (добавление) информации может выполнятся для любого узла хранилища и со временем распространится на другие узлы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594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АГРЕГИРОВАННОЕ ПРЕДСТАВЛЕНИЕ ДАННЫХ</a:t>
            </a:r>
          </a:p>
        </p:txBody>
      </p:sp>
      <p:pic>
        <p:nvPicPr>
          <p:cNvPr id="7" name="Picture 6" descr="AggregateMode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984" y="3755622"/>
            <a:ext cx="4633913" cy="2740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730175" y="4509120"/>
            <a:ext cx="340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Нормализованное представление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160329" y="3068960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Агрегированное представление</a:t>
            </a:r>
          </a:p>
        </p:txBody>
      </p:sp>
      <p:pic>
        <p:nvPicPr>
          <p:cNvPr id="6" name="Picture 6" descr="UM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836713"/>
            <a:ext cx="4716016" cy="340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4908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АГРЕГИРОВАННОЕ ПРЕДСТАВЛЕНИЕ – ПЛЮСЫ И МИНУСЫ</a:t>
            </a:r>
          </a:p>
        </p:txBody>
      </p:sp>
      <p:pic>
        <p:nvPicPr>
          <p:cNvPr id="9" name="Picture 7" descr="agg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093" y="1556792"/>
            <a:ext cx="8243887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5294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ТИПЫ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NoSQL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ХРАНИЛИЩ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6095" y="692696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Key-Value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 (Ключ-Значение) базы данных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Очень простые по своей идее хранилища. Фактически это очень большие хэш-таблицы, где каждому ключу поставлено в соответствие значение. Такие базы могут очень быстро оперировать колоссальными объемами информации, но они имеют серьезные ограничения в языке запросов.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Представители: </a:t>
            </a:r>
            <a:r>
              <a:rPr lang="ru-RU" sz="2000" dirty="0" err="1">
                <a:hlinkClick r:id="rId2" tooltip="Dinomite database"/>
              </a:rPr>
              <a:t>Dynomite</a:t>
            </a:r>
            <a:r>
              <a:rPr lang="ru-RU" sz="2000" dirty="0"/>
              <a:t>, </a:t>
            </a:r>
            <a:r>
              <a:rPr lang="ru-RU" sz="2000" dirty="0" err="1">
                <a:hlinkClick r:id="rId3" tooltip="Voldemort"/>
              </a:rPr>
              <a:t>Voldemort</a:t>
            </a:r>
            <a:r>
              <a:rPr lang="ru-RU" sz="2000" dirty="0"/>
              <a:t>, </a:t>
            </a:r>
            <a:r>
              <a:rPr lang="ru-RU" sz="2000" dirty="0" err="1">
                <a:hlinkClick r:id="rId4" tooltip="Tokio"/>
              </a:rPr>
              <a:t>Tokyo</a:t>
            </a:r>
            <a:r>
              <a:rPr lang="ru-RU" sz="2000" dirty="0"/>
              <a:t>, </a:t>
            </a:r>
            <a:r>
              <a:rPr lang="ru-RU" sz="2000" dirty="0" err="1">
                <a:hlinkClick r:id="rId5" tooltip="Redis"/>
              </a:rPr>
              <a:t>Redis</a:t>
            </a:r>
            <a:r>
              <a:rPr lang="ru-RU" sz="2000" dirty="0"/>
              <a:t>.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771" y="3212976"/>
            <a:ext cx="4532924" cy="330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3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ТИПЫ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NoSQL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ХРАНИЛИЩ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0291" y="695193"/>
            <a:ext cx="84249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Документо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-ориентированные базы данных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 err="1"/>
              <a:t>Документо</a:t>
            </a:r>
            <a:r>
              <a:rPr lang="ru-RU" sz="2000" dirty="0"/>
              <a:t>-ориентированные базы напоминают </a:t>
            </a:r>
            <a:r>
              <a:rPr lang="ru-RU" sz="2000" dirty="0" err="1"/>
              <a:t>Key-Value</a:t>
            </a:r>
            <a:r>
              <a:rPr lang="ru-RU" sz="2000" dirty="0"/>
              <a:t> базы, но в данном случае, база данных знает, что из себя представляют значения. Обычно, значением является некоторый документ или объект, к структуре которого можно делать запросы.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Представители: </a:t>
            </a:r>
            <a:r>
              <a:rPr lang="ru-RU" sz="2000" dirty="0" err="1">
                <a:hlinkClick r:id="rId2" tooltip="CouchDB"/>
              </a:rPr>
              <a:t>CouchDB</a:t>
            </a:r>
            <a:r>
              <a:rPr lang="ru-RU" sz="2000" dirty="0"/>
              <a:t> и </a:t>
            </a:r>
            <a:r>
              <a:rPr lang="ru-RU" sz="2000" dirty="0" err="1">
                <a:hlinkClick r:id="rId3" tooltip="MongoDB"/>
              </a:rPr>
              <a:t>MongoDB</a:t>
            </a:r>
            <a:r>
              <a:rPr lang="ru-RU" sz="2000" dirty="0"/>
              <a:t>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6095" y="3334692"/>
            <a:ext cx="4557713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1pPr>
            <a:lvl2pPr marL="33655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2pPr>
            <a:lvl3pPr marL="619125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9pPr>
          </a:lstStyle>
          <a:p>
            <a:pPr>
              <a:spcBef>
                <a:spcPts val="2000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{</a:t>
            </a:r>
          </a:p>
          <a:p>
            <a:pPr lvl="1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 err="1">
                <a:solidFill>
                  <a:srgbClr val="000000"/>
                </a:solidFill>
              </a:rPr>
              <a:t>first_name</a:t>
            </a:r>
            <a:r>
              <a:rPr lang="en-US" altLang="ru-RU" sz="2000" dirty="0">
                <a:solidFill>
                  <a:srgbClr val="000000"/>
                </a:solidFill>
              </a:rPr>
              <a:t>: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>
                <a:solidFill>
                  <a:srgbClr val="000000"/>
                </a:solidFill>
              </a:rPr>
              <a:t>Oleg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,</a:t>
            </a:r>
          </a:p>
          <a:p>
            <a:pPr lvl="1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 err="1">
                <a:solidFill>
                  <a:srgbClr val="000000"/>
                </a:solidFill>
              </a:rPr>
              <a:t>last_name</a:t>
            </a:r>
            <a:r>
              <a:rPr lang="en-US" altLang="ru-RU" sz="2000" dirty="0">
                <a:solidFill>
                  <a:srgbClr val="000000"/>
                </a:solidFill>
              </a:rPr>
              <a:t>: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 err="1">
                <a:solidFill>
                  <a:srgbClr val="000000"/>
                </a:solidFill>
              </a:rPr>
              <a:t>Kachan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,</a:t>
            </a:r>
          </a:p>
          <a:p>
            <a:pPr lvl="1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contacts: {</a:t>
            </a:r>
          </a:p>
          <a:p>
            <a:pPr lvl="2">
              <a:spcBef>
                <a:spcPts val="600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twitter: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 err="1">
                <a:solidFill>
                  <a:srgbClr val="000000"/>
                </a:solidFill>
              </a:rPr>
              <a:t>maximalno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,</a:t>
            </a:r>
          </a:p>
          <a:p>
            <a:pPr lvl="2">
              <a:spcBef>
                <a:spcPts val="600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email: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>
                <a:solidFill>
                  <a:srgbClr val="000000"/>
                </a:solidFill>
              </a:rPr>
              <a:t>683009@gmail.com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endParaRPr lang="en-US" altLang="ja-JP" sz="2000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},</a:t>
            </a:r>
            <a:br>
              <a:rPr lang="en-US" altLang="ru-RU" sz="2000" dirty="0">
                <a:solidFill>
                  <a:srgbClr val="000000"/>
                </a:solidFill>
              </a:rPr>
            </a:br>
            <a:r>
              <a:rPr lang="en-US" altLang="ru-RU" sz="2000" dirty="0">
                <a:solidFill>
                  <a:srgbClr val="000000"/>
                </a:solidFill>
              </a:rPr>
              <a:t>skills: [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 err="1">
                <a:solidFill>
                  <a:srgbClr val="000000"/>
                </a:solidFill>
              </a:rPr>
              <a:t>php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,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>
                <a:solidFill>
                  <a:srgbClr val="000000"/>
                </a:solidFill>
              </a:rPr>
              <a:t>node.js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, </a:t>
            </a:r>
            <a:r>
              <a:rPr lang="en-US" altLang="en-US" sz="2000" dirty="0">
                <a:solidFill>
                  <a:srgbClr val="000000"/>
                </a:solidFill>
              </a:rPr>
              <a:t>“</a:t>
            </a:r>
            <a:r>
              <a:rPr lang="en-US" altLang="ru-RU" sz="2000" dirty="0" err="1">
                <a:solidFill>
                  <a:srgbClr val="000000"/>
                </a:solidFill>
              </a:rPr>
              <a:t>mongodb</a:t>
            </a:r>
            <a:r>
              <a:rPr lang="en-US" altLang="en-US" sz="2000" dirty="0">
                <a:solidFill>
                  <a:srgbClr val="000000"/>
                </a:solidFill>
              </a:rPr>
              <a:t>”</a:t>
            </a:r>
            <a:r>
              <a:rPr lang="en-US" altLang="ru-RU" sz="2000" dirty="0">
                <a:solidFill>
                  <a:srgbClr val="000000"/>
                </a:solidFill>
              </a:rPr>
              <a:t>]</a:t>
            </a:r>
          </a:p>
          <a:p>
            <a:pPr>
              <a:lnSpc>
                <a:spcPct val="5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 2" pitchFamily="18" charset="2"/>
              <a:buNone/>
            </a:pPr>
            <a:r>
              <a:rPr lang="en-US" altLang="ru-RU" sz="2000" dirty="0">
                <a:solidFill>
                  <a:srgbClr val="000000"/>
                </a:solidFill>
              </a:rPr>
              <a:t>}</a:t>
            </a: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67544" y="2941067"/>
            <a:ext cx="30988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  <a:ea typeface="MS PGothic" pitchFamily="34" charset="-128"/>
              </a:defRPr>
            </a:lvl9pPr>
          </a:lstStyle>
          <a:p>
            <a:r>
              <a:rPr lang="en-US" altLang="ru-RU" sz="2100" dirty="0"/>
              <a:t>_id: </a:t>
            </a:r>
            <a:r>
              <a:rPr lang="en-US" altLang="ru-RU" sz="2100" dirty="0" err="1"/>
              <a:t>ObjectId</a:t>
            </a:r>
            <a:r>
              <a:rPr lang="en-US" altLang="ru-RU" sz="2100" dirty="0"/>
              <a:t>(</a:t>
            </a:r>
            <a:r>
              <a:rPr lang="en-US" altLang="en-US" sz="2100" dirty="0"/>
              <a:t>“</a:t>
            </a:r>
            <a:r>
              <a:rPr lang="en-US" altLang="ja-JP" sz="2100" dirty="0"/>
              <a:t>4daf…</a:t>
            </a:r>
            <a:r>
              <a:rPr lang="en-US" altLang="en-US" sz="2100" dirty="0"/>
              <a:t>”</a:t>
            </a:r>
            <a:r>
              <a:rPr lang="en-US" altLang="ja-JP" sz="2100" dirty="0"/>
              <a:t>) =&gt;</a:t>
            </a:r>
            <a:endParaRPr lang="en-US" altLang="ru-RU" sz="21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536504" y="3068960"/>
            <a:ext cx="4119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sz="2000" dirty="0" err="1"/>
              <a:t>db.users.insert</a:t>
            </a:r>
            <a:r>
              <a:rPr lang="en-US" altLang="ru-RU" sz="2000" dirty="0"/>
              <a:t>({ </a:t>
            </a:r>
            <a:r>
              <a:rPr lang="en-US" altLang="ru-RU" sz="2000" dirty="0" err="1"/>
              <a:t>first_name</a:t>
            </a:r>
            <a:r>
              <a:rPr lang="en-US" altLang="ru-RU" sz="2000" dirty="0"/>
              <a:t>: </a:t>
            </a:r>
            <a:r>
              <a:rPr lang="en-US" altLang="en-US" sz="2000" dirty="0"/>
              <a:t>“</a:t>
            </a:r>
            <a:r>
              <a:rPr lang="en-US" altLang="ru-RU" sz="2000" dirty="0"/>
              <a:t>Oleg</a:t>
            </a:r>
            <a:r>
              <a:rPr lang="en-US" altLang="en-US" sz="2000" dirty="0"/>
              <a:t>”</a:t>
            </a:r>
            <a:r>
              <a:rPr lang="en-US" altLang="ru-RU" sz="2000" dirty="0"/>
              <a:t> })</a:t>
            </a:r>
            <a:endParaRPr lang="ru-RU" sz="20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536504" y="3640863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defRPr/>
            </a:pPr>
            <a:r>
              <a:rPr lang="en-US" sz="2000" dirty="0" err="1"/>
              <a:t>db.users.find</a:t>
            </a:r>
            <a:r>
              <a:rPr lang="en-US" sz="2000" dirty="0"/>
              <a:t>()</a:t>
            </a:r>
            <a:br>
              <a:rPr lang="en-US" sz="2000" dirty="0"/>
            </a:br>
            <a:r>
              <a:rPr lang="en-US" sz="2000" dirty="0" err="1"/>
              <a:t>db.users.find</a:t>
            </a:r>
            <a:r>
              <a:rPr lang="en-US" sz="2000" dirty="0"/>
              <a:t>({}, { </a:t>
            </a:r>
            <a:r>
              <a:rPr lang="en-US" sz="2000" dirty="0" err="1"/>
              <a:t>first_name</a:t>
            </a:r>
            <a:r>
              <a:rPr lang="en-US" sz="2000" dirty="0"/>
              <a:t>: 1 })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536504" y="446982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ru-RU" sz="2000" dirty="0" err="1"/>
              <a:t>db.users.find</a:t>
            </a:r>
            <a:r>
              <a:rPr lang="en-US" altLang="ru-RU" sz="2000" dirty="0"/>
              <a:t>({</a:t>
            </a:r>
            <a:r>
              <a:rPr lang="en-US" altLang="ru-RU" sz="2000" dirty="0" err="1"/>
              <a:t>first_name</a:t>
            </a:r>
            <a:r>
              <a:rPr lang="en-US" altLang="ru-RU" sz="2000" dirty="0"/>
              <a:t>: </a:t>
            </a:r>
            <a:r>
              <a:rPr lang="en-US" altLang="en-US" sz="2000" dirty="0"/>
              <a:t>“</a:t>
            </a:r>
            <a:r>
              <a:rPr lang="en-US" altLang="ru-RU" sz="2000" dirty="0"/>
              <a:t>Oleg</a:t>
            </a:r>
            <a:r>
              <a:rPr lang="en-US" altLang="en-US" sz="2000" dirty="0"/>
              <a:t>”</a:t>
            </a:r>
            <a:r>
              <a:rPr lang="en-US" altLang="ru-RU" sz="2000" dirty="0"/>
              <a:t> }).sort({ _id: -1 }).skip(1).limit(10)</a:t>
            </a:r>
          </a:p>
        </p:txBody>
      </p:sp>
    </p:spTree>
    <p:extLst>
      <p:ext uri="{BB962C8B-B14F-4D97-AF65-F5344CB8AC3E}">
        <p14:creationId xmlns:p14="http://schemas.microsoft.com/office/powerpoint/2010/main" val="98648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ТИПЫ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NoSQL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ХРАНИЛИЩ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1541" y="638686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Column-oriented 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(«колоночные») базы данных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База представляет собой большую таблицу с тремя измерениями: </a:t>
            </a:r>
            <a:r>
              <a:rPr lang="ru-RU" sz="2000" b="1" dirty="0"/>
              <a:t>колонки, строки</a:t>
            </a:r>
            <a:r>
              <a:rPr lang="ru-RU" sz="2000" dirty="0"/>
              <a:t> и </a:t>
            </a:r>
            <a:r>
              <a:rPr lang="ru-RU" sz="2000" b="1" dirty="0" err="1"/>
              <a:t>временны'е</a:t>
            </a:r>
            <a:r>
              <a:rPr lang="ru-RU" sz="2000" b="1" dirty="0"/>
              <a:t> метки</a:t>
            </a:r>
            <a:r>
              <a:rPr lang="ru-RU" sz="2000" dirty="0"/>
              <a:t>. Такая архитектура позволяет добиться очень высокой производительности, кроме того, она хорошо масштабируется на множество компьютеров. Но это не реляционная база, и она не поддерживает многие возможности реляционных баз. В частности в с</a:t>
            </a:r>
            <a:r>
              <a:rPr lang="en-US" sz="2000" dirty="0" err="1"/>
              <a:t>olumn</a:t>
            </a:r>
            <a:r>
              <a:rPr lang="en-US" sz="2000" dirty="0"/>
              <a:t>-oriented</a:t>
            </a:r>
            <a:r>
              <a:rPr lang="ru-RU" sz="2000" dirty="0"/>
              <a:t> БД нет </a:t>
            </a:r>
            <a:r>
              <a:rPr lang="ru-RU" sz="2000" dirty="0" err="1"/>
              <a:t>join-ов</a:t>
            </a:r>
            <a:r>
              <a:rPr lang="ru-RU" sz="2000" dirty="0"/>
              <a:t>, нет сложных запросов и т.д.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Представители:  </a:t>
            </a:r>
            <a:r>
              <a:rPr lang="ru-RU" sz="2000" dirty="0" err="1">
                <a:hlinkClick r:id="rId2" tooltip="Hadoop"/>
              </a:rPr>
              <a:t>Hadoop</a:t>
            </a:r>
            <a:r>
              <a:rPr lang="ru-RU" sz="2000" dirty="0"/>
              <a:t>, </a:t>
            </a:r>
            <a:r>
              <a:rPr lang="ru-RU" sz="2000" dirty="0" err="1">
                <a:hlinkClick r:id="rId3" tooltip="Hypertable"/>
              </a:rPr>
              <a:t>Hypertable</a:t>
            </a:r>
            <a:r>
              <a:rPr lang="ru-RU" sz="2000" dirty="0"/>
              <a:t> </a:t>
            </a:r>
            <a:r>
              <a:rPr lang="ru-RU" sz="2000" dirty="0" err="1"/>
              <a:t>и</a:t>
            </a:r>
            <a:r>
              <a:rPr lang="ru-RU" sz="2000" dirty="0" err="1">
                <a:hlinkClick r:id="rId4" tooltip="Cassandra"/>
              </a:rPr>
              <a:t>Cassandra</a:t>
            </a:r>
            <a:r>
              <a:rPr lang="ru-RU" sz="2000" dirty="0"/>
              <a:t>.</a:t>
            </a:r>
          </a:p>
        </p:txBody>
      </p:sp>
      <p:pic>
        <p:nvPicPr>
          <p:cNvPr id="6" name="Picture 6" descr="COD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7704" y="3573015"/>
            <a:ext cx="4770879" cy="3202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3900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ОСНОВНЫЕ ТИПЫ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NoSQL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ХРАНИЛИЩ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6095" y="836712"/>
            <a:ext cx="84249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b="1" dirty="0" err="1">
                <a:solidFill>
                  <a:schemeClr val="accent1"/>
                </a:solidFill>
                <a:latin typeface="Arial Narrow" panose="020B0606020202030204" pitchFamily="34" charset="0"/>
              </a:rPr>
              <a:t>Графовые</a:t>
            </a:r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 базы данных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Такие базы ориентированы на поддержку сложных взаимосвязей между объектами, и основываются на </a:t>
            </a:r>
            <a:r>
              <a:rPr lang="ru-RU" sz="2000" dirty="0" err="1"/>
              <a:t>графовом</a:t>
            </a:r>
            <a:r>
              <a:rPr lang="ru-RU" sz="2000" dirty="0"/>
              <a:t> представлении данных. Структура данных в таких базах представляет собой набор узлов, связанных между собой ссылками. При этом и узлы и ссылки могут обладать некоторым количеством атрибутов.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/>
              <a:t>Представители: </a:t>
            </a:r>
            <a:r>
              <a:rPr lang="ru-RU" sz="2000" dirty="0">
                <a:hlinkClick r:id="rId2" tooltip="Neo4j"/>
              </a:rPr>
              <a:t>Neo4j</a:t>
            </a:r>
            <a:r>
              <a:rPr lang="ru-RU" sz="2000" dirty="0"/>
              <a:t>, </a:t>
            </a:r>
            <a:r>
              <a:rPr lang="ru-RU" sz="2000" dirty="0" err="1">
                <a:hlinkClick r:id="rId3" tooltip="AllegroGraph"/>
              </a:rPr>
              <a:t>AllegroGraph</a:t>
            </a:r>
            <a:r>
              <a:rPr lang="ru-RU" sz="2000" dirty="0"/>
              <a:t>, </a:t>
            </a:r>
            <a:r>
              <a:rPr lang="ru-RU" sz="2000" dirty="0" err="1">
                <a:hlinkClick r:id="rId4" tooltip="Sones GraphDB"/>
              </a:rPr>
              <a:t>Sones</a:t>
            </a:r>
            <a:r>
              <a:rPr lang="ru-RU" sz="2000" dirty="0">
                <a:hlinkClick r:id="rId4" tooltip="Sones GraphDB"/>
              </a:rPr>
              <a:t> </a:t>
            </a:r>
            <a:r>
              <a:rPr lang="ru-RU" sz="2000" dirty="0" err="1">
                <a:hlinkClick r:id="rId4" tooltip="Sones GraphDB"/>
              </a:rPr>
              <a:t>graphDB</a:t>
            </a:r>
            <a:r>
              <a:rPr lang="ru-RU" sz="2000" dirty="0"/>
              <a:t>.</a:t>
            </a:r>
          </a:p>
        </p:txBody>
      </p:sp>
      <p:pic>
        <p:nvPicPr>
          <p:cNvPr id="6" name="Picture 7" descr="Matri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3658" y="3391256"/>
            <a:ext cx="6311682" cy="327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446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КЛАССИФИКАЦИЯ ТИПОВ И ВИДОВ СУБД В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CAP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ПРОСТРАНСТВЕ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55795"/>
            <a:ext cx="7010177" cy="565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4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СИНЕРГИЯ ДАННЫХ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9881" y="5229200"/>
            <a:ext cx="82189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Небывалая концентрация данных </a:t>
            </a:r>
          </a:p>
          <a:p>
            <a:pPr algn="ctr"/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 рамках одной </a:t>
            </a:r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IT-</a:t>
            </a:r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си</a:t>
            </a:r>
            <a:r>
              <a:rPr lang="en-US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c</a:t>
            </a:r>
            <a:r>
              <a:rPr lang="ru-RU" sz="4400" b="1" dirty="0">
                <a:solidFill>
                  <a:srgbClr val="C00000"/>
                </a:solidFill>
                <a:latin typeface="Arial Narrow" panose="020B0606020202030204" pitchFamily="34" charset="0"/>
              </a:rPr>
              <a:t>темы</a:t>
            </a:r>
          </a:p>
        </p:txBody>
      </p:sp>
      <p:pic>
        <p:nvPicPr>
          <p:cNvPr id="21506" name="Picture 2" descr="http://previews.123rf.com/images/Baloncici/Baloncici1103/Baloncici110300159/9095397-Stone-blocks-of-Khufu-pyramid-in-Egypt--Stock-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06624"/>
            <a:ext cx="4248472" cy="39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2.bp.blogspot.com/-_1UV38EZ230/UMtkar42wFI/AAAAAAAAA8A/nKoc7q6djAs/s1600/Pyramids+of+Giza+in+Egy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05632"/>
            <a:ext cx="4129857" cy="39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1" y="1688660"/>
            <a:ext cx="981267" cy="36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 descr="https://www.facebookbrand.com/img/fb-ar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57" y="2006374"/>
            <a:ext cx="335310" cy="33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https://upload.wikimedia.org/wikipedia/commons/thumb/f/fa/Apple_logo_black.svg/2000px-Apple_logo_black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32" y="2623108"/>
            <a:ext cx="238336" cy="23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09299" y="2575172"/>
            <a:ext cx="1588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Narrow" panose="020B0606020202030204" pitchFamily="34" charset="0"/>
              </a:rPr>
              <a:t>1998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057135" y="2575171"/>
            <a:ext cx="15888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Narrow" panose="020B0606020202030204" pitchFamily="34" charset="0"/>
              </a:rPr>
              <a:t>2008</a:t>
            </a:r>
            <a:endParaRPr lang="ru-RU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9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40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ТЕОРЕМА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CAP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84929" y="4509120"/>
            <a:ext cx="842493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Система, во всех узлах которой данные согласованы и обеспечена доступность, жертвует устойчивостью к распаду на секции. Такие системы возможны на основе технологического программного обеспечения, поддерживающего </a:t>
            </a:r>
            <a:r>
              <a:rPr lang="ru-RU" sz="2000" dirty="0" err="1">
                <a:latin typeface="Arial Narrow" panose="020B0606020202030204" pitchFamily="34" charset="0"/>
              </a:rPr>
              <a:t>транзакционность</a:t>
            </a:r>
            <a:r>
              <a:rPr lang="ru-RU" sz="2000" dirty="0">
                <a:latin typeface="Arial Narrow" panose="020B0606020202030204" pitchFamily="34" charset="0"/>
              </a:rPr>
              <a:t> в смысле ACID.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Примерами таких систем могут быть решения на основе кластерных систем управления базами данных или распределённая служба каталогов LDAP.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53451"/>
            <a:ext cx="4708363" cy="3797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470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41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ТЕОРЕМА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CAP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CP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8752" y="4293096"/>
            <a:ext cx="84249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Распределённая система, в каждый момент обеспечивающая целостный результат и способная функционировать в условиях распада, в ущерб доступности может не выдавать отклик.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Устойчивость к распаду на секции требует обеспечения дублирования изменений во всех узлах системы, в этой связи отмечается практическая целесообразность использования в таких системах распределённых пессимистических блокировок для сохранения целостности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43343"/>
            <a:ext cx="4261945" cy="343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935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42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ТЕОРЕМА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CAP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AP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75181" y="4293096"/>
            <a:ext cx="84249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Распределённая система, отказывающаяся от целостности результата. Большинство </a:t>
            </a:r>
            <a:r>
              <a:rPr lang="ru-RU" sz="2000" dirty="0" err="1">
                <a:latin typeface="Arial Narrow" panose="020B0606020202030204" pitchFamily="34" charset="0"/>
              </a:rPr>
              <a:t>NoSQL</a:t>
            </a:r>
            <a:r>
              <a:rPr lang="ru-RU" sz="2000" dirty="0">
                <a:latin typeface="Arial Narrow" panose="020B0606020202030204" pitchFamily="34" charset="0"/>
              </a:rPr>
              <a:t>-систем принципиально не гарантируют целостности данных, и ссылаются на теорему CAP как на мотив такого ограничения.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latin typeface="Arial Narrow" panose="020B0606020202030204" pitchFamily="34" charset="0"/>
              </a:rPr>
              <a:t>Задачей при построении AP-систем становится обеспечение некоторого практически целесообразного уровня целостности данных, в этом смысле про AP-системы говорят как о «целостных в конечном итоге» (</a:t>
            </a:r>
            <a:r>
              <a:rPr lang="ru-RU" sz="2000" dirty="0" err="1">
                <a:latin typeface="Arial Narrow" panose="020B0606020202030204" pitchFamily="34" charset="0"/>
              </a:rPr>
              <a:t>eventually</a:t>
            </a:r>
            <a:r>
              <a:rPr lang="ru-RU" sz="2000" dirty="0">
                <a:latin typeface="Arial Narrow" panose="020B0606020202030204" pitchFamily="34" charset="0"/>
              </a:rPr>
              <a:t> </a:t>
            </a:r>
            <a:r>
              <a:rPr lang="ru-RU" sz="2000" dirty="0" err="1">
                <a:latin typeface="Arial Narrow" panose="020B0606020202030204" pitchFamily="34" charset="0"/>
              </a:rPr>
              <a:t>consistent</a:t>
            </a:r>
            <a:r>
              <a:rPr lang="ru-RU" sz="2000" dirty="0">
                <a:latin typeface="Arial Narrow" panose="020B0606020202030204" pitchFamily="34" charset="0"/>
              </a:rPr>
              <a:t>) или как о «слабо целостных» (</a:t>
            </a:r>
            <a:r>
              <a:rPr lang="ru-RU" sz="2000" dirty="0" err="1">
                <a:latin typeface="Arial Narrow" panose="020B0606020202030204" pitchFamily="34" charset="0"/>
              </a:rPr>
              <a:t>weak</a:t>
            </a:r>
            <a:r>
              <a:rPr lang="ru-RU" sz="2000" dirty="0">
                <a:latin typeface="Arial Narrow" panose="020B0606020202030204" pitchFamily="34" charset="0"/>
              </a:rPr>
              <a:t> </a:t>
            </a:r>
            <a:r>
              <a:rPr lang="ru-RU" sz="2000" dirty="0" err="1">
                <a:latin typeface="Arial Narrow" panose="020B0606020202030204" pitchFamily="34" charset="0"/>
              </a:rPr>
              <a:t>consistent</a:t>
            </a:r>
            <a:r>
              <a:rPr lang="ru-RU" sz="2000" dirty="0">
                <a:latin typeface="Arial Narrow" panose="020B0606020202030204" pitchFamily="34" charset="0"/>
              </a:rPr>
              <a:t>)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65903"/>
            <a:ext cx="4440512" cy="3581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028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43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POLYGLOT PERSISTANCE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021" t="15562" r="4021" b="6139"/>
          <a:stretch/>
        </p:blipFill>
        <p:spPr>
          <a:xfrm>
            <a:off x="366688" y="1772816"/>
            <a:ext cx="8313328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32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bogomolov_a\Documents\Фирменный_стиль\Россети flat horizont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67639"/>
            <a:ext cx="3528392" cy="1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0" y="2811789"/>
            <a:ext cx="9144000" cy="324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</a:endParaRPr>
          </a:p>
        </p:txBody>
      </p:sp>
      <p:pic>
        <p:nvPicPr>
          <p:cNvPr id="9" name="Picture 5" descr="C:\Users\bogomolov_a\Documents\Фирменный_стиль\Arrow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67" y="2816186"/>
            <a:ext cx="336917" cy="2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"/>
          <p:cNvSpPr txBox="1">
            <a:spLocks/>
          </p:cNvSpPr>
          <p:nvPr/>
        </p:nvSpPr>
        <p:spPr>
          <a:xfrm>
            <a:off x="2555776" y="5602595"/>
            <a:ext cx="4032448" cy="11387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0769" indent="-340769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lang="en-US" sz="23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1pPr>
            <a:lvl2pPr marL="739328" indent="-282991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lang="en-US" sz="1900" kern="1200" dirty="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2pPr>
            <a:lvl3pPr marL="1136386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3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3pPr>
            <a:lvl4pPr marL="1592713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4pPr>
            <a:lvl5pPr marL="2047574" indent="-226628" algn="l" defTabSz="90970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rgbClr val="10253F"/>
                </a:solidFill>
                <a:latin typeface="Arial" pitchFamily="34" charset="0"/>
                <a:ea typeface="+mn-ea"/>
                <a:cs typeface="+mn-cs"/>
              </a:defRPr>
            </a:lvl5pPr>
            <a:lvl6pPr marL="2503150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8273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39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8512" indent="-227513" algn="l" defTabSz="9102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к.э.н. Сергей Вячеславович Макрушин</a:t>
            </a:r>
            <a:endParaRPr lang="en-US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SVMakrushin@fa.ru</a:t>
            </a:r>
            <a:endParaRPr lang="ru-RU" sz="2000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2018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 </a:t>
            </a:r>
            <a:r>
              <a:rPr lang="ru-RU" sz="20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г.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843808" y="1556792"/>
            <a:ext cx="3384376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Текст 1"/>
          <p:cNvSpPr txBox="1">
            <a:spLocks/>
          </p:cNvSpPr>
          <p:nvPr/>
        </p:nvSpPr>
        <p:spPr>
          <a:xfrm>
            <a:off x="1007604" y="2330154"/>
            <a:ext cx="7200800" cy="522782"/>
          </a:xfrm>
          <a:prstGeom prst="rect">
            <a:avLst/>
          </a:prstGeom>
        </p:spPr>
        <p:txBody>
          <a:bodyPr vert="horz" lIns="33596" tIns="45503" rIns="91029" bIns="45503" rtlCol="0" anchor="ctr">
            <a:spAutoFit/>
          </a:bodyPr>
          <a:lstStyle>
            <a:defPPr>
              <a:defRPr lang="ru-RU"/>
            </a:defPPr>
            <a:lvl1pPr marL="0" algn="r" defTabSz="910238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Спасибо за внимание!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7624" y="764704"/>
            <a:ext cx="1514525" cy="155965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4157" y="903941"/>
            <a:ext cx="3622460" cy="127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9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ДОМИНИРОВАНИЕ НЕСТРУКТУРИРОВАННЫХ ДАННЫХ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63" y="5417929"/>
            <a:ext cx="90636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 Narrow" panose="020B0606020202030204" pitchFamily="34" charset="0"/>
              </a:rPr>
              <a:t>Доля структурированных данных</a:t>
            </a:r>
          </a:p>
          <a:p>
            <a:pPr algn="ctr"/>
            <a:r>
              <a:rPr lang="ru-RU" sz="40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 цифровом мире становится все меньше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10001"/>
            <a:ext cx="5491613" cy="479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88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СПЕЦИФИКА ЗАДАЧ ИЗ ОБЛАСТИ БОЛЬШИХ ДАННЫХ - 4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V</a:t>
            </a:r>
            <a:endParaRPr lang="ru-RU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050" name="Picture 2" descr="http://www.ibmbigdatahub.com/sites/default/files/public_images/pdf/insurance-post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0" y="1628800"/>
            <a:ext cx="8885047" cy="41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3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ВЫЗОВЫ  БОЛЬШИХ ДАННЫХ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1021080"/>
            <a:ext cx="8784976" cy="543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Объёмы данных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000" dirty="0">
                <a:latin typeface="Arial Narrow" panose="020B0606020202030204" pitchFamily="34" charset="0"/>
              </a:rPr>
              <a:t>Хранилища достигли невероятных размеров. Только за 2009 и 2010 годы в базах было сохранено больше информации, чем за всю предыдущую историю человечества.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Связанность данных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000" dirty="0">
                <a:latin typeface="Arial Narrow" panose="020B0606020202030204" pitchFamily="34" charset="0"/>
              </a:rPr>
              <a:t>Информация перестала быть изолированной. Каждый кусочек знаний как-то связан с данными в других хранилищах информации.</a:t>
            </a:r>
            <a:endParaRPr lang="en-US" sz="2000" dirty="0"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Обработка данных при помощи независимых сервисов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000" dirty="0">
                <a:latin typeface="Arial Narrow" panose="020B0606020202030204" pitchFamily="34" charset="0"/>
              </a:rPr>
              <a:t>Обработка информации происходит параллельно во множестве изолированных систем, зачастую принадлежащих разным владельцам. Все чаще поставщики данных не участвуют в интеграции систем, а предоставляют их «как есть».</a:t>
            </a:r>
            <a:endParaRPr lang="en-US" sz="2000" dirty="0">
              <a:latin typeface="Arial Narrow" panose="020B0606020202030204" pitchFamily="34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Слабая структурированность данных</a:t>
            </a:r>
          </a:p>
          <a:p>
            <a:pPr>
              <a:spcBef>
                <a:spcPts val="600"/>
              </a:spcBef>
              <a:buClr>
                <a:schemeClr val="accent1"/>
              </a:buClr>
              <a:buSzPct val="125000"/>
            </a:pPr>
            <a:r>
              <a:rPr lang="ru-RU" sz="2000" dirty="0">
                <a:latin typeface="Arial Narrow" panose="020B0606020202030204" pitchFamily="34" charset="0"/>
              </a:rPr>
              <a:t>Пример: описание товара в магазине. Если раньше было достаточно 5-6 полей, чтобы описать товар, то теперь их бывает до нескольких десятков (причем различных для разных товаров). Стало очень сложно поддерживать структуру базы данных.</a:t>
            </a:r>
            <a:endParaRPr lang="en-US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84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1060" y="5838363"/>
            <a:ext cx="8927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C00000"/>
                </a:solidFill>
                <a:latin typeface="Arial Narrow" panose="020B0606020202030204" pitchFamily="34" charset="0"/>
              </a:rPr>
              <a:t>Как обработать Большие данные?</a:t>
            </a:r>
          </a:p>
        </p:txBody>
      </p:sp>
      <p:pic>
        <p:nvPicPr>
          <p:cNvPr id="6" name="Picture 4" descr="http://blogs.gartner.com/doug-laney/files/2015/01/big-data-word-clou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" y="1052736"/>
            <a:ext cx="8993925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7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2813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75" y="296571"/>
            <a:ext cx="8743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ПЕРЕХОД К РАСПРЕДЕЛЕННЫМ ВЫЧИСЛЕНИЯМ</a:t>
            </a:r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: </a:t>
            </a:r>
            <a:r>
              <a:rPr lang="ru-RU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ПРОЦЕССОРЫ</a:t>
            </a:r>
          </a:p>
        </p:txBody>
      </p:sp>
      <p:pic>
        <p:nvPicPr>
          <p:cNvPr id="5122" name="Picture 2" descr="http://2.bp.blogspot.com/-XjAguVvR0X8/U4xkJjqKmII/AAAAAAABAgw/EKrMCn7whJI/s1600/image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70" y="2160924"/>
            <a:ext cx="4414830" cy="346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4864" y="685145"/>
            <a:ext cx="82814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Альтернативные формулировки закона Мура:</a:t>
            </a:r>
            <a:endParaRPr lang="en-US" sz="2000" b="1" dirty="0">
              <a:solidFill>
                <a:schemeClr val="accent1"/>
              </a:solidFill>
              <a:latin typeface="Arial Narrow" panose="020B0606020202030204" pitchFamily="34" charset="0"/>
            </a:endParaRPr>
          </a:p>
          <a:p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«число транзисторов в производимых чипах удваивается каждые два года»</a:t>
            </a:r>
          </a:p>
          <a:p>
            <a:r>
              <a:rPr lang="ru-RU" sz="20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«тактовая частота микропроцессоров удваивается каждые 18 месяцев»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009087" y="1707325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Тактовая частота </a:t>
            </a:r>
            <a:endParaRPr lang="ru-RU" sz="2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979970" y="1706368"/>
            <a:ext cx="2776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Число транзисторов</a:t>
            </a:r>
            <a:endParaRPr lang="ru-RU" sz="2400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7321458" y="2207090"/>
            <a:ext cx="0" cy="329160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7" name="Picture 7" descr="http://education.mrsec.wisc.edu/SlideShow/images/computer/Moores_L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0" y="2122824"/>
            <a:ext cx="4417889" cy="357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Прямая соединительная линия 14"/>
          <p:cNvCxnSpPr/>
          <p:nvPr/>
        </p:nvCxnSpPr>
        <p:spPr>
          <a:xfrm flipV="1">
            <a:off x="3491880" y="2132856"/>
            <a:ext cx="0" cy="329160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img.hexus.net/v2/cpu/intel/core2quad/2006.int.qua.ohne.40x30-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07" y="2403748"/>
            <a:ext cx="1324702" cy="99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img.hexus.net/v2/cpu/intel/core2quad/2006.int.qua.ohne.40x30-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29" y="3908706"/>
            <a:ext cx="1324702" cy="99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589240"/>
            <a:ext cx="8949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В 2005 году эпоха одноядерных процессоров 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(</a:t>
            </a:r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однопоточных приложений</a:t>
            </a:r>
            <a:r>
              <a:rPr lang="en-US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) </a:t>
            </a:r>
            <a:r>
              <a:rPr lang="ru-RU" sz="3600" b="1" dirty="0">
                <a:solidFill>
                  <a:srgbClr val="C00000"/>
                </a:solidFill>
                <a:latin typeface="Arial Narrow" panose="020B0606020202030204" pitchFamily="34" charset="0"/>
              </a:rPr>
              <a:t>закончилась</a:t>
            </a:r>
          </a:p>
        </p:txBody>
      </p:sp>
    </p:spTree>
    <p:extLst>
      <p:ext uri="{BB962C8B-B14F-4D97-AF65-F5344CB8AC3E}">
        <p14:creationId xmlns:p14="http://schemas.microsoft.com/office/powerpoint/2010/main" val="30883165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7BE6BCECEEE34B800C783E0740B51E" ma:contentTypeVersion="6" ma:contentTypeDescription="Создание документа." ma:contentTypeScope="" ma:versionID="0543ae9b0f98a46f3609f7824b5f1409">
  <xsd:schema xmlns:xsd="http://www.w3.org/2001/XMLSchema" xmlns:xs="http://www.w3.org/2001/XMLSchema" xmlns:p="http://schemas.microsoft.com/office/2006/metadata/properties" xmlns:ns2="4fd16edd-4cac-4b3e-8f22-9640257b0ba9" xmlns:ns3="1b23803f-b564-4ef0-9d49-a4215fe47e7e" targetNamespace="http://schemas.microsoft.com/office/2006/metadata/properties" ma:root="true" ma:fieldsID="e3dde89fbbfc07f8bba46ed9c47a526a" ns2:_="" ns3:_="">
    <xsd:import namespace="4fd16edd-4cac-4b3e-8f22-9640257b0ba9"/>
    <xsd:import namespace="1b23803f-b564-4ef0-9d49-a4215fe47e7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_x041a__x043e__x043c__x043c__x0435__x043d__x0442__x0430__x0440__x0438__x0439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16edd-4cac-4b3e-8f22-9640257b0ba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Сохранить идентификатор" ma:description="Сохранять идентификатор при добавлении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23803f-b564-4ef0-9d49-a4215fe47e7e" elementFormDefault="qualified">
    <xsd:import namespace="http://schemas.microsoft.com/office/2006/documentManagement/types"/>
    <xsd:import namespace="http://schemas.microsoft.com/office/infopath/2007/PartnerControls"/>
    <xsd:element name="_x041a__x043e__x043c__x043c__x0435__x043d__x0442__x0430__x0440__x0438__x0439_" ma:index="11" nillable="true" ma:displayName="Комментарий" ma:description="Комментарий" ma:internalName="_x041a__x043e__x043c__x043c__x0435__x043d__x0442__x0430__x0440__x0438__x0439_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axOccurs="1" ma:index="4" ma:displayName="Название шаблона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Документ</p:Name>
  <p:Description/>
  <p:Statement/>
  <p:PolicyItems>
    <p:PolicyItem featureId="Microsoft.Office.RecordsManagement.PolicyFeatures.PolicyAudit" staticId="0x0101|8138272" UniqueId="3bb663b6-6dfd-4b44-94dc-b21c7008639d">
      <p:Name>аудит</p:Name>
      <p:Description>Аудит действий пользователей, выполняемых с документами и элементами списков, и запись в журнал аудита.</p:Description>
      <p:CustomData>
        <Audit>
          <Update/>
          <View/>
          <CheckInOut/>
          <MoveCopy/>
          <DeleteRestore/>
        </Audit>
      </p:CustomData>
    </p:PolicyItem>
  </p:PolicyItems>
</p:Policy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c__x0435__x043d__x0442__x0430__x0440__x0438__x0439_ xmlns="1b23803f-b564-4ef0-9d49-a4215fe47e7e">Шаблон презентации ОАО "Россети"</_x041a__x043e__x043c__x043c__x0435__x043d__x0442__x0430__x0440__x0438__x0439_>
  </documentManagement>
</p:properties>
</file>

<file path=customXml/item4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Version=15.0.0.0,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Version=15.0.0.0, Culture=neutral, PublicKeyToken=71e9bce111e9429c</Assembly>
    <Class>Microsoft.Office.RecordsManagement.Internal.AuditHandler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863E6D-A7B7-4ABA-BFFB-4B0447C27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d16edd-4cac-4b3e-8f22-9640257b0ba9"/>
    <ds:schemaRef ds:uri="1b23803f-b564-4ef0-9d49-a4215fe47e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4B598-9456-443B-9216-AB3B14D4DF29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C98F64E5-4A0E-4549-AF8F-466D87FA8EDC}">
  <ds:schemaRefs>
    <ds:schemaRef ds:uri="4fd16edd-4cac-4b3e-8f22-9640257b0ba9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1b23803f-b564-4ef0-9d49-a4215fe47e7e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A2F680EF-2602-477F-8E98-2CBB1282A1B0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7C72F38B-CEDD-4D22-A56D-8E7CACAD7D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67574</TotalTime>
  <Words>1622</Words>
  <Application>Microsoft Office PowerPoint</Application>
  <PresentationFormat>Экран (4:3)</PresentationFormat>
  <Paragraphs>272</Paragraphs>
  <Slides>44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Arial Narrow</vt:lpstr>
      <vt:lpstr>Calibri</vt:lpstr>
      <vt:lpstr>Cambria</vt:lpstr>
      <vt:lpstr>Verdana</vt:lpstr>
      <vt:lpstr>Wingdings 2</vt:lpstr>
      <vt:lpstr>Тема Office</vt:lpstr>
      <vt:lpstr>Специальное оформление</vt:lpstr>
      <vt:lpstr>1_Специальное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Богомолов А.Ю.</dc:creator>
  <cp:lastModifiedBy>Макрушин Сергей Вячеславович</cp:lastModifiedBy>
  <cp:revision>750</cp:revision>
  <cp:lastPrinted>2018-08-24T08:28:14Z</cp:lastPrinted>
  <dcterms:created xsi:type="dcterms:W3CDTF">2014-08-15T10:42:13Z</dcterms:created>
  <dcterms:modified xsi:type="dcterms:W3CDTF">2021-12-21T14:28:03Z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0x010100FC7BE6BCECEEE34B800C783E0740B51E</vt:lpwstr>
  </property>
</Properties>
</file>